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handoutMasters/handoutMaster1.xml" ContentType="application/vnd.openxmlformats-officedocument.presentationml.handout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63" r:id="rId1"/>
    <p:sldMasterId id="2147483975" r:id="rId2"/>
  </p:sldMasterIdLst>
  <p:notesMasterIdLst>
    <p:notesMasterId r:id="rId13"/>
  </p:notesMasterIdLst>
  <p:handoutMasterIdLst>
    <p:handoutMasterId r:id="rId14"/>
  </p:handoutMasterIdLst>
  <p:sldIdLst>
    <p:sldId id="646" r:id="rId3"/>
    <p:sldId id="647" r:id="rId4"/>
    <p:sldId id="687" r:id="rId5"/>
    <p:sldId id="711" r:id="rId6"/>
    <p:sldId id="712" r:id="rId7"/>
    <p:sldId id="710" r:id="rId8"/>
    <p:sldId id="671" r:id="rId9"/>
    <p:sldId id="713" r:id="rId10"/>
    <p:sldId id="714" r:id="rId11"/>
    <p:sldId id="666" r:id="rId12"/>
  </p:sldIdLst>
  <p:sldSz cx="9144000" cy="6858000" type="screen4x3"/>
  <p:notesSz cx="6797675" cy="9926638"/>
  <p:defaultTextStyle>
    <a:defPPr>
      <a:defRPr lang="en-ZA"/>
    </a:defPPr>
    <a:lvl1pPr algn="l" rtl="0" eaLnBrk="0" fontAlgn="base" hangingPunct="0">
      <a:spcBef>
        <a:spcPct val="0"/>
      </a:spcBef>
      <a:spcAft>
        <a:spcPct val="0"/>
      </a:spcAft>
      <a:defRPr sz="9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9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9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9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900" kern="1200">
        <a:solidFill>
          <a:schemeClr val="tx1"/>
        </a:solidFill>
        <a:latin typeface="Verdana" panose="020B0604030504040204" pitchFamily="34" charset="0"/>
        <a:ea typeface="+mn-ea"/>
        <a:cs typeface="+mn-cs"/>
      </a:defRPr>
    </a:lvl5pPr>
    <a:lvl6pPr marL="2286000" algn="l" defTabSz="914400" rtl="0" eaLnBrk="1" latinLnBrk="0" hangingPunct="1">
      <a:defRPr sz="900" kern="1200">
        <a:solidFill>
          <a:schemeClr val="tx1"/>
        </a:solidFill>
        <a:latin typeface="Verdana" panose="020B0604030504040204" pitchFamily="34" charset="0"/>
        <a:ea typeface="+mn-ea"/>
        <a:cs typeface="+mn-cs"/>
      </a:defRPr>
    </a:lvl6pPr>
    <a:lvl7pPr marL="2743200" algn="l" defTabSz="914400" rtl="0" eaLnBrk="1" latinLnBrk="0" hangingPunct="1">
      <a:defRPr sz="900" kern="1200">
        <a:solidFill>
          <a:schemeClr val="tx1"/>
        </a:solidFill>
        <a:latin typeface="Verdana" panose="020B0604030504040204" pitchFamily="34" charset="0"/>
        <a:ea typeface="+mn-ea"/>
        <a:cs typeface="+mn-cs"/>
      </a:defRPr>
    </a:lvl7pPr>
    <a:lvl8pPr marL="3200400" algn="l" defTabSz="914400" rtl="0" eaLnBrk="1" latinLnBrk="0" hangingPunct="1">
      <a:defRPr sz="900" kern="1200">
        <a:solidFill>
          <a:schemeClr val="tx1"/>
        </a:solidFill>
        <a:latin typeface="Verdana" panose="020B0604030504040204" pitchFamily="34" charset="0"/>
        <a:ea typeface="+mn-ea"/>
        <a:cs typeface="+mn-cs"/>
      </a:defRPr>
    </a:lvl8pPr>
    <a:lvl9pPr marL="3657600" algn="l" defTabSz="914400" rtl="0" eaLnBrk="1" latinLnBrk="0" hangingPunct="1">
      <a:defRPr sz="9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BF7"/>
    <a:srgbClr val="009900"/>
    <a:srgbClr val="B719A0"/>
    <a:srgbClr val="008000"/>
    <a:srgbClr val="0059B2"/>
    <a:srgbClr val="2DAF74"/>
    <a:srgbClr val="00CC99"/>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1" autoAdjust="0"/>
    <p:restoredTop sz="80411" autoAdjust="0"/>
  </p:normalViewPr>
  <p:slideViewPr>
    <p:cSldViewPr>
      <p:cViewPr varScale="1">
        <p:scale>
          <a:sx n="44" d="100"/>
          <a:sy n="44" d="100"/>
        </p:scale>
        <p:origin x="1464" y="58"/>
      </p:cViewPr>
      <p:guideLst>
        <p:guide orient="horz"/>
        <p:guide pos="5759"/>
      </p:guideLst>
    </p:cSldViewPr>
  </p:slideViewPr>
  <p:notesTextViewPr>
    <p:cViewPr>
      <p:scale>
        <a:sx n="100" d="100"/>
        <a:sy n="100" d="100"/>
      </p:scale>
      <p:origin x="0" y="0"/>
    </p:cViewPr>
  </p:notesTextViewPr>
  <p:sorterViewPr>
    <p:cViewPr>
      <p:scale>
        <a:sx n="50" d="100"/>
        <a:sy n="5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F3869494-B57F-49B3-BCF5-212AB3EA383F}" type="datetimeFigureOut">
              <a:rPr lang="en-US"/>
              <a:pPr>
                <a:defRPr/>
              </a:pPr>
              <a:t>6/6/2018</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0E707DC-E6F7-44FA-9558-757CA98E380B}" type="slidenum">
              <a:rPr lang="en-US"/>
              <a:pPr>
                <a:defRPr/>
              </a:pPr>
              <a:t>‹#›</a:t>
            </a:fld>
            <a:endParaRPr lang="en-US"/>
          </a:p>
        </p:txBody>
      </p:sp>
    </p:spTree>
    <p:extLst>
      <p:ext uri="{BB962C8B-B14F-4D97-AF65-F5344CB8AC3E}">
        <p14:creationId xmlns:p14="http://schemas.microsoft.com/office/powerpoint/2010/main" val="3637601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432" tIns="45715" rIns="91432" bIns="45715"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432" tIns="45715" rIns="91432" bIns="45715" numCol="1" anchor="t" anchorCtr="0" compatLnSpc="1">
            <a:prstTxWarp prst="textNoShape">
              <a:avLst/>
            </a:prstTxWarp>
          </a:bodyPr>
          <a:lstStyle>
            <a:lvl1pPr algn="r" eaLnBrk="1" hangingPunct="1">
              <a:defRPr sz="1200">
                <a:latin typeface="Arial" charset="0"/>
              </a:defRPr>
            </a:lvl1pPr>
          </a:lstStyle>
          <a:p>
            <a:pPr>
              <a:defRPr/>
            </a:pPr>
            <a:fld id="{E4027EEA-8394-4E7C-9A9A-7ADACFB45DF0}" type="datetimeFigureOut">
              <a:rPr lang="en-US"/>
              <a:pPr>
                <a:defRPr/>
              </a:pPr>
              <a:t>6/6/2018</a:t>
            </a:fld>
            <a:endParaRPr lang="en-US"/>
          </a:p>
        </p:txBody>
      </p:sp>
      <p:sp>
        <p:nvSpPr>
          <p:cNvPr id="4" name="Slide Image Placeholder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bwMode="auto">
          <a:xfrm>
            <a:off x="679450" y="4714875"/>
            <a:ext cx="5438775" cy="4467225"/>
          </a:xfrm>
          <a:prstGeom prst="rect">
            <a:avLst/>
          </a:prstGeom>
          <a:noFill/>
          <a:ln w="9525">
            <a:noFill/>
            <a:miter lim="800000"/>
            <a:headEnd/>
            <a:tailEnd/>
          </a:ln>
        </p:spPr>
        <p:txBody>
          <a:bodyPr vert="horz" wrap="square" lIns="91432" tIns="45715" rIns="91432" bIns="457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9428163"/>
            <a:ext cx="2946400" cy="496887"/>
          </a:xfrm>
          <a:prstGeom prst="rect">
            <a:avLst/>
          </a:prstGeom>
          <a:noFill/>
          <a:ln w="9525">
            <a:noFill/>
            <a:miter lim="800000"/>
            <a:headEnd/>
            <a:tailEnd/>
          </a:ln>
        </p:spPr>
        <p:txBody>
          <a:bodyPr vert="horz" wrap="square" lIns="91432" tIns="45715" rIns="91432" bIns="45715"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bwMode="auto">
          <a:xfrm>
            <a:off x="3849688" y="9428163"/>
            <a:ext cx="2946400" cy="496887"/>
          </a:xfrm>
          <a:prstGeom prst="rect">
            <a:avLst/>
          </a:prstGeom>
          <a:noFill/>
          <a:ln w="9525">
            <a:noFill/>
            <a:miter lim="800000"/>
            <a:headEnd/>
            <a:tailEnd/>
          </a:ln>
        </p:spPr>
        <p:txBody>
          <a:bodyPr vert="horz" wrap="square" lIns="91432" tIns="45715" rIns="91432" bIns="45715"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26528ECD-2560-492E-96C8-04351EB9CB37}" type="slidenum">
              <a:rPr lang="en-US"/>
              <a:pPr>
                <a:defRPr/>
              </a:pPr>
              <a:t>‹#›</a:t>
            </a:fld>
            <a:endParaRPr lang="en-US"/>
          </a:p>
        </p:txBody>
      </p:sp>
    </p:spTree>
    <p:extLst>
      <p:ext uri="{BB962C8B-B14F-4D97-AF65-F5344CB8AC3E}">
        <p14:creationId xmlns:p14="http://schemas.microsoft.com/office/powerpoint/2010/main" val="243370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00">
                <a:solidFill>
                  <a:schemeClr val="tx1"/>
                </a:solidFill>
                <a:latin typeface="Verdana" panose="020B0604030504040204" pitchFamily="34" charset="0"/>
              </a:defRPr>
            </a:lvl1pPr>
            <a:lvl2pPr marL="742950" indent="-285750">
              <a:defRPr sz="900">
                <a:solidFill>
                  <a:schemeClr val="tx1"/>
                </a:solidFill>
                <a:latin typeface="Verdana" panose="020B0604030504040204" pitchFamily="34" charset="0"/>
              </a:defRPr>
            </a:lvl2pPr>
            <a:lvl3pPr marL="1143000" indent="-228600">
              <a:defRPr sz="900">
                <a:solidFill>
                  <a:schemeClr val="tx1"/>
                </a:solidFill>
                <a:latin typeface="Verdana" panose="020B0604030504040204" pitchFamily="34" charset="0"/>
              </a:defRPr>
            </a:lvl3pPr>
            <a:lvl4pPr marL="1600200" indent="-228600">
              <a:defRPr sz="900">
                <a:solidFill>
                  <a:schemeClr val="tx1"/>
                </a:solidFill>
                <a:latin typeface="Verdana" panose="020B0604030504040204" pitchFamily="34" charset="0"/>
              </a:defRPr>
            </a:lvl4pPr>
            <a:lvl5pPr marL="2057400" indent="-22860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fld id="{48BB0180-ADEE-4AB1-B9F7-FC1BC950EFB5}" type="slidenum">
              <a:rPr lang="en-US" altLang="en-US" sz="1200" smtClean="0">
                <a:latin typeface="Arial" panose="020B0604020202020204" pitchFamily="34" charset="0"/>
              </a:rPr>
              <a:pPr/>
              <a:t>1</a:t>
            </a:fld>
            <a:endParaRPr lang="en-US" altLang="en-US" sz="1200" smtClean="0">
              <a:latin typeface="Arial" panose="020B0604020202020204" pitchFamily="34" charset="0"/>
            </a:endParaRPr>
          </a:p>
        </p:txBody>
      </p:sp>
    </p:spTree>
    <p:extLst>
      <p:ext uri="{BB962C8B-B14F-4D97-AF65-F5344CB8AC3E}">
        <p14:creationId xmlns:p14="http://schemas.microsoft.com/office/powerpoint/2010/main" val="1563778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6528ECD-2560-492E-96C8-04351EB9CB37}" type="slidenum">
              <a:rPr lang="en-US" smtClean="0"/>
              <a:pPr>
                <a:defRPr/>
              </a:pPr>
              <a:t>5</a:t>
            </a:fld>
            <a:endParaRPr lang="en-US"/>
          </a:p>
        </p:txBody>
      </p:sp>
    </p:spTree>
    <p:extLst>
      <p:ext uri="{BB962C8B-B14F-4D97-AF65-F5344CB8AC3E}">
        <p14:creationId xmlns:p14="http://schemas.microsoft.com/office/powerpoint/2010/main" val="709243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6528ECD-2560-492E-96C8-04351EB9CB37}" type="slidenum">
              <a:rPr lang="en-US" smtClean="0"/>
              <a:pPr>
                <a:defRPr/>
              </a:pPr>
              <a:t>6</a:t>
            </a:fld>
            <a:endParaRPr lang="en-US"/>
          </a:p>
        </p:txBody>
      </p:sp>
    </p:spTree>
    <p:extLst>
      <p:ext uri="{BB962C8B-B14F-4D97-AF65-F5344CB8AC3E}">
        <p14:creationId xmlns:p14="http://schemas.microsoft.com/office/powerpoint/2010/main" val="3978575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52DC4BA-9FFD-4B01-8A1E-3EB75F1AB8F0}" type="datetime1">
              <a:rPr lang="en-US"/>
              <a:pPr>
                <a:defRPr/>
              </a:pPr>
              <a:t>6/6/2018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CE5B85-C3C7-4FBB-8BBA-77A2DE696FD4}" type="slidenum">
              <a:rPr lang="en-US"/>
              <a:pPr>
                <a:defRPr/>
              </a:pPr>
              <a:t>‹#›</a:t>
            </a:fld>
            <a:endParaRPr lang="en-US"/>
          </a:p>
        </p:txBody>
      </p:sp>
    </p:spTree>
    <p:extLst>
      <p:ext uri="{BB962C8B-B14F-4D97-AF65-F5344CB8AC3E}">
        <p14:creationId xmlns:p14="http://schemas.microsoft.com/office/powerpoint/2010/main" val="622687636"/>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8497419-0F3F-49C6-80E3-3AD9FAA10FAD}" type="datetime1">
              <a:rPr lang="en-US"/>
              <a:pPr>
                <a:defRPr/>
              </a:pPr>
              <a:t>6/6/2018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F9182A-D371-40F5-B747-CB1F32065620}" type="slidenum">
              <a:rPr lang="en-US"/>
              <a:pPr>
                <a:defRPr/>
              </a:pPr>
              <a:t>‹#›</a:t>
            </a:fld>
            <a:endParaRPr lang="en-US"/>
          </a:p>
        </p:txBody>
      </p:sp>
    </p:spTree>
    <p:extLst>
      <p:ext uri="{BB962C8B-B14F-4D97-AF65-F5344CB8AC3E}">
        <p14:creationId xmlns:p14="http://schemas.microsoft.com/office/powerpoint/2010/main" val="1249431035"/>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9B3EBA2-10E3-47F7-90A6-15982A9AE0A9}" type="datetime1">
              <a:rPr lang="en-US"/>
              <a:pPr>
                <a:defRPr/>
              </a:pPr>
              <a:t>6/6/2018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9123C5-4773-43DF-BC91-125C6D2BD149}" type="slidenum">
              <a:rPr lang="en-US"/>
              <a:pPr>
                <a:defRPr/>
              </a:pPr>
              <a:t>‹#›</a:t>
            </a:fld>
            <a:endParaRPr lang="en-US"/>
          </a:p>
        </p:txBody>
      </p:sp>
    </p:spTree>
    <p:extLst>
      <p:ext uri="{BB962C8B-B14F-4D97-AF65-F5344CB8AC3E}">
        <p14:creationId xmlns:p14="http://schemas.microsoft.com/office/powerpoint/2010/main" val="4276703746"/>
      </p:ext>
    </p:extLst>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fontAlgn="base">
              <a:spcBef>
                <a:spcPct val="0"/>
              </a:spcBef>
              <a:spcAft>
                <a:spcPct val="0"/>
              </a:spcAft>
              <a:defRPr>
                <a:latin typeface="Verdana" pitchFamily="34" charset="0"/>
              </a:defRPr>
            </a:lvl1pPr>
          </a:lstStyle>
          <a:p>
            <a:pPr>
              <a:defRPr/>
            </a:pPr>
            <a:fld id="{CF7AC8A2-49F4-4C8A-A9F9-D945ED850072}" type="datetime1">
              <a:rPr lang="en-US"/>
              <a:pPr>
                <a:defRPr/>
              </a:pPr>
              <a:t>6/6/2018</a:t>
            </a:fld>
            <a:endParaRPr lang="en-ZA"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Verdana" pitchFamily="34" charset="0"/>
              </a:defRPr>
            </a:lvl1pPr>
          </a:lstStyle>
          <a:p>
            <a:pPr>
              <a:defRPr/>
            </a:pPr>
            <a:endParaRPr lang="en-ZA"/>
          </a:p>
        </p:txBody>
      </p:sp>
      <p:sp>
        <p:nvSpPr>
          <p:cNvPr id="6" name="Slide Number Placeholder 5"/>
          <p:cNvSpPr>
            <a:spLocks noGrp="1"/>
          </p:cNvSpPr>
          <p:nvPr>
            <p:ph type="sldNum" sz="quarter" idx="12"/>
          </p:nvPr>
        </p:nvSpPr>
        <p:spPr/>
        <p:txBody>
          <a:bodyPr/>
          <a:lstStyle>
            <a:lvl1pPr>
              <a:defRPr>
                <a:latin typeface="Verdana" panose="020B0604030504040204" pitchFamily="34" charset="0"/>
              </a:defRPr>
            </a:lvl1pPr>
          </a:lstStyle>
          <a:p>
            <a:pPr>
              <a:defRPr/>
            </a:pPr>
            <a:fld id="{7963BE18-581D-48C6-9B6A-851A8245DE29}" type="slidenum">
              <a:rPr lang="en-ZA"/>
              <a:pPr>
                <a:defRPr/>
              </a:pPr>
              <a:t>‹#›</a:t>
            </a:fld>
            <a:endParaRPr lang="en-ZA"/>
          </a:p>
        </p:txBody>
      </p:sp>
    </p:spTree>
    <p:extLst>
      <p:ext uri="{BB962C8B-B14F-4D97-AF65-F5344CB8AC3E}">
        <p14:creationId xmlns:p14="http://schemas.microsoft.com/office/powerpoint/2010/main" val="424846072"/>
      </p:ext>
    </p:extLst>
  </p:cSld>
  <p:clrMapOvr>
    <a:masterClrMapping/>
  </p:clrMapOvr>
  <p:transitio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fontAlgn="base">
              <a:spcBef>
                <a:spcPct val="0"/>
              </a:spcBef>
              <a:spcAft>
                <a:spcPct val="0"/>
              </a:spcAft>
              <a:defRPr>
                <a:latin typeface="Verdana" pitchFamily="34" charset="0"/>
              </a:defRPr>
            </a:lvl1pPr>
          </a:lstStyle>
          <a:p>
            <a:pPr>
              <a:defRPr/>
            </a:pPr>
            <a:fld id="{FEEDE882-8704-4742-82C3-998C9671593B}" type="datetime1">
              <a:rPr lang="en-US"/>
              <a:pPr>
                <a:defRPr/>
              </a:pPr>
              <a:t>6/6/2018</a:t>
            </a:fld>
            <a:endParaRPr lang="en-ZA"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Verdana" pitchFamily="34" charset="0"/>
              </a:defRPr>
            </a:lvl1pPr>
          </a:lstStyle>
          <a:p>
            <a:pPr>
              <a:defRPr/>
            </a:pPr>
            <a:endParaRPr lang="en-ZA"/>
          </a:p>
        </p:txBody>
      </p:sp>
      <p:sp>
        <p:nvSpPr>
          <p:cNvPr id="6" name="Slide Number Placeholder 5"/>
          <p:cNvSpPr>
            <a:spLocks noGrp="1"/>
          </p:cNvSpPr>
          <p:nvPr>
            <p:ph type="sldNum" sz="quarter" idx="12"/>
          </p:nvPr>
        </p:nvSpPr>
        <p:spPr/>
        <p:txBody>
          <a:bodyPr/>
          <a:lstStyle>
            <a:lvl1pPr>
              <a:defRPr>
                <a:latin typeface="Verdana" panose="020B0604030504040204" pitchFamily="34" charset="0"/>
              </a:defRPr>
            </a:lvl1pPr>
          </a:lstStyle>
          <a:p>
            <a:pPr>
              <a:defRPr/>
            </a:pPr>
            <a:fld id="{D066033F-AA14-4F99-9117-22A4548FFEF3}" type="slidenum">
              <a:rPr lang="en-ZA"/>
              <a:pPr>
                <a:defRPr/>
              </a:pPr>
              <a:t>‹#›</a:t>
            </a:fld>
            <a:endParaRPr lang="en-ZA"/>
          </a:p>
        </p:txBody>
      </p:sp>
    </p:spTree>
    <p:extLst>
      <p:ext uri="{BB962C8B-B14F-4D97-AF65-F5344CB8AC3E}">
        <p14:creationId xmlns:p14="http://schemas.microsoft.com/office/powerpoint/2010/main" val="2878029022"/>
      </p:ext>
    </p:extLst>
  </p:cSld>
  <p:clrMapOvr>
    <a:masterClrMapping/>
  </p:clrMapOvr>
  <p:transition>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Verdana" pitchFamily="34" charset="0"/>
              </a:defRPr>
            </a:lvl1pPr>
          </a:lstStyle>
          <a:p>
            <a:pPr>
              <a:defRPr/>
            </a:pPr>
            <a:fld id="{91674F3E-13A7-4611-BD16-3EA60CA0BE37}" type="datetime1">
              <a:rPr lang="en-US"/>
              <a:pPr>
                <a:defRPr/>
              </a:pPr>
              <a:t>6/6/2018</a:t>
            </a:fld>
            <a:endParaRPr lang="en-ZA"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Verdana" pitchFamily="34" charset="0"/>
              </a:defRPr>
            </a:lvl1pPr>
          </a:lstStyle>
          <a:p>
            <a:pPr>
              <a:defRPr/>
            </a:pPr>
            <a:endParaRPr lang="en-ZA"/>
          </a:p>
        </p:txBody>
      </p:sp>
      <p:sp>
        <p:nvSpPr>
          <p:cNvPr id="6" name="Slide Number Placeholder 5"/>
          <p:cNvSpPr>
            <a:spLocks noGrp="1"/>
          </p:cNvSpPr>
          <p:nvPr>
            <p:ph type="sldNum" sz="quarter" idx="12"/>
          </p:nvPr>
        </p:nvSpPr>
        <p:spPr/>
        <p:txBody>
          <a:bodyPr/>
          <a:lstStyle>
            <a:lvl1pPr>
              <a:defRPr>
                <a:latin typeface="Verdana" panose="020B0604030504040204" pitchFamily="34" charset="0"/>
              </a:defRPr>
            </a:lvl1pPr>
          </a:lstStyle>
          <a:p>
            <a:pPr>
              <a:defRPr/>
            </a:pPr>
            <a:fld id="{2A3513C9-69FB-4BC4-9A3D-C417ED871BAE}" type="slidenum">
              <a:rPr lang="en-ZA"/>
              <a:pPr>
                <a:defRPr/>
              </a:pPr>
              <a:t>‹#›</a:t>
            </a:fld>
            <a:endParaRPr lang="en-ZA"/>
          </a:p>
        </p:txBody>
      </p:sp>
    </p:spTree>
    <p:extLst>
      <p:ext uri="{BB962C8B-B14F-4D97-AF65-F5344CB8AC3E}">
        <p14:creationId xmlns:p14="http://schemas.microsoft.com/office/powerpoint/2010/main" val="3796051235"/>
      </p:ext>
    </p:extLst>
  </p:cSld>
  <p:clrMapOvr>
    <a:masterClrMapping/>
  </p:clrMapOvr>
  <p:transition>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lvl1pPr fontAlgn="base">
              <a:spcBef>
                <a:spcPct val="0"/>
              </a:spcBef>
              <a:spcAft>
                <a:spcPct val="0"/>
              </a:spcAft>
              <a:defRPr>
                <a:latin typeface="Verdana" pitchFamily="34" charset="0"/>
              </a:defRPr>
            </a:lvl1pPr>
          </a:lstStyle>
          <a:p>
            <a:pPr>
              <a:defRPr/>
            </a:pPr>
            <a:fld id="{9D8D20B3-12AC-47D1-9F4B-40909D09E6FF}" type="datetime1">
              <a:rPr lang="en-US"/>
              <a:pPr>
                <a:defRPr/>
              </a:pPr>
              <a:t>6/6/2018</a:t>
            </a:fld>
            <a:endParaRPr lang="en-ZA"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Verdana" pitchFamily="34" charset="0"/>
              </a:defRPr>
            </a:lvl1pPr>
          </a:lstStyle>
          <a:p>
            <a:pPr>
              <a:defRPr/>
            </a:pPr>
            <a:endParaRPr lang="en-ZA"/>
          </a:p>
        </p:txBody>
      </p:sp>
      <p:sp>
        <p:nvSpPr>
          <p:cNvPr id="7" name="Slide Number Placeholder 6"/>
          <p:cNvSpPr>
            <a:spLocks noGrp="1"/>
          </p:cNvSpPr>
          <p:nvPr>
            <p:ph type="sldNum" sz="quarter" idx="12"/>
          </p:nvPr>
        </p:nvSpPr>
        <p:spPr/>
        <p:txBody>
          <a:bodyPr/>
          <a:lstStyle>
            <a:lvl1pPr>
              <a:defRPr>
                <a:latin typeface="Verdana" panose="020B0604030504040204" pitchFamily="34" charset="0"/>
              </a:defRPr>
            </a:lvl1pPr>
          </a:lstStyle>
          <a:p>
            <a:pPr>
              <a:defRPr/>
            </a:pPr>
            <a:fld id="{4CC23644-B27E-45AD-8BFD-07EB57F0FDE4}" type="slidenum">
              <a:rPr lang="en-ZA"/>
              <a:pPr>
                <a:defRPr/>
              </a:pPr>
              <a:t>‹#›</a:t>
            </a:fld>
            <a:endParaRPr lang="en-ZA"/>
          </a:p>
        </p:txBody>
      </p:sp>
    </p:spTree>
    <p:extLst>
      <p:ext uri="{BB962C8B-B14F-4D97-AF65-F5344CB8AC3E}">
        <p14:creationId xmlns:p14="http://schemas.microsoft.com/office/powerpoint/2010/main" val="2273874085"/>
      </p:ext>
    </p:extLst>
  </p:cSld>
  <p:clrMapOvr>
    <a:masterClrMapping/>
  </p:clrMapOvr>
  <p:transition>
    <p:cu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lvl1pPr fontAlgn="base">
              <a:spcBef>
                <a:spcPct val="0"/>
              </a:spcBef>
              <a:spcAft>
                <a:spcPct val="0"/>
              </a:spcAft>
              <a:defRPr>
                <a:latin typeface="Verdana" pitchFamily="34" charset="0"/>
              </a:defRPr>
            </a:lvl1pPr>
          </a:lstStyle>
          <a:p>
            <a:pPr>
              <a:defRPr/>
            </a:pPr>
            <a:fld id="{F4E5CF04-0E0F-4B48-8FA5-8470DDB65402}" type="datetime1">
              <a:rPr lang="en-US"/>
              <a:pPr>
                <a:defRPr/>
              </a:pPr>
              <a:t>6/6/2018</a:t>
            </a:fld>
            <a:endParaRPr lang="en-ZA" dirty="0"/>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Verdana" pitchFamily="34" charset="0"/>
              </a:defRPr>
            </a:lvl1pPr>
          </a:lstStyle>
          <a:p>
            <a:pPr>
              <a:defRPr/>
            </a:pPr>
            <a:endParaRPr lang="en-ZA"/>
          </a:p>
        </p:txBody>
      </p:sp>
      <p:sp>
        <p:nvSpPr>
          <p:cNvPr id="9" name="Slide Number Placeholder 8"/>
          <p:cNvSpPr>
            <a:spLocks noGrp="1"/>
          </p:cNvSpPr>
          <p:nvPr>
            <p:ph type="sldNum" sz="quarter" idx="12"/>
          </p:nvPr>
        </p:nvSpPr>
        <p:spPr/>
        <p:txBody>
          <a:bodyPr/>
          <a:lstStyle>
            <a:lvl1pPr>
              <a:defRPr>
                <a:latin typeface="Verdana" panose="020B0604030504040204" pitchFamily="34" charset="0"/>
              </a:defRPr>
            </a:lvl1pPr>
          </a:lstStyle>
          <a:p>
            <a:pPr>
              <a:defRPr/>
            </a:pPr>
            <a:fld id="{E83FE92F-4981-405C-B060-942FC5B1D405}" type="slidenum">
              <a:rPr lang="en-ZA"/>
              <a:pPr>
                <a:defRPr/>
              </a:pPr>
              <a:t>‹#›</a:t>
            </a:fld>
            <a:endParaRPr lang="en-ZA"/>
          </a:p>
        </p:txBody>
      </p:sp>
    </p:spTree>
    <p:extLst>
      <p:ext uri="{BB962C8B-B14F-4D97-AF65-F5344CB8AC3E}">
        <p14:creationId xmlns:p14="http://schemas.microsoft.com/office/powerpoint/2010/main" val="3686156637"/>
      </p:ext>
    </p:extLst>
  </p:cSld>
  <p:clrMapOvr>
    <a:masterClrMapping/>
  </p:clrMapOvr>
  <p:transition>
    <p:cu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lvl1pPr fontAlgn="base">
              <a:spcBef>
                <a:spcPct val="0"/>
              </a:spcBef>
              <a:spcAft>
                <a:spcPct val="0"/>
              </a:spcAft>
              <a:defRPr>
                <a:latin typeface="Verdana" pitchFamily="34" charset="0"/>
              </a:defRPr>
            </a:lvl1pPr>
          </a:lstStyle>
          <a:p>
            <a:pPr>
              <a:defRPr/>
            </a:pPr>
            <a:fld id="{06C67739-989C-4C65-AB39-2E8D0C703CC3}" type="datetime1">
              <a:rPr lang="en-US"/>
              <a:pPr>
                <a:defRPr/>
              </a:pPr>
              <a:t>6/6/2018</a:t>
            </a:fld>
            <a:endParaRPr lang="en-ZA" dirty="0"/>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Verdana" pitchFamily="34" charset="0"/>
              </a:defRPr>
            </a:lvl1pPr>
          </a:lstStyle>
          <a:p>
            <a:pPr>
              <a:defRPr/>
            </a:pPr>
            <a:endParaRPr lang="en-ZA"/>
          </a:p>
        </p:txBody>
      </p:sp>
      <p:sp>
        <p:nvSpPr>
          <p:cNvPr id="5" name="Slide Number Placeholder 4"/>
          <p:cNvSpPr>
            <a:spLocks noGrp="1"/>
          </p:cNvSpPr>
          <p:nvPr>
            <p:ph type="sldNum" sz="quarter" idx="12"/>
          </p:nvPr>
        </p:nvSpPr>
        <p:spPr/>
        <p:txBody>
          <a:bodyPr/>
          <a:lstStyle>
            <a:lvl1pPr>
              <a:defRPr>
                <a:latin typeface="Verdana" panose="020B0604030504040204" pitchFamily="34" charset="0"/>
              </a:defRPr>
            </a:lvl1pPr>
          </a:lstStyle>
          <a:p>
            <a:pPr>
              <a:defRPr/>
            </a:pPr>
            <a:fld id="{51261AC2-D0F6-46E9-8758-9533ECCE200C}" type="slidenum">
              <a:rPr lang="en-ZA"/>
              <a:pPr>
                <a:defRPr/>
              </a:pPr>
              <a:t>‹#›</a:t>
            </a:fld>
            <a:endParaRPr lang="en-ZA"/>
          </a:p>
        </p:txBody>
      </p:sp>
    </p:spTree>
    <p:extLst>
      <p:ext uri="{BB962C8B-B14F-4D97-AF65-F5344CB8AC3E}">
        <p14:creationId xmlns:p14="http://schemas.microsoft.com/office/powerpoint/2010/main" val="1578857302"/>
      </p:ext>
    </p:extLst>
  </p:cSld>
  <p:clrMapOvr>
    <a:masterClrMapping/>
  </p:clrMapOvr>
  <p:transition>
    <p:cu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Verdana" pitchFamily="34" charset="0"/>
              </a:defRPr>
            </a:lvl1pPr>
          </a:lstStyle>
          <a:p>
            <a:pPr>
              <a:defRPr/>
            </a:pPr>
            <a:fld id="{9D9B0C1A-D809-4609-91B7-6E14298C6442}" type="datetime1">
              <a:rPr lang="en-US"/>
              <a:pPr>
                <a:defRPr/>
              </a:pPr>
              <a:t>6/6/2018</a:t>
            </a:fld>
            <a:endParaRPr lang="en-ZA" dirty="0"/>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Verdana" pitchFamily="34" charset="0"/>
              </a:defRPr>
            </a:lvl1pPr>
          </a:lstStyle>
          <a:p>
            <a:pPr>
              <a:defRPr/>
            </a:pPr>
            <a:endParaRPr lang="en-ZA"/>
          </a:p>
        </p:txBody>
      </p:sp>
      <p:sp>
        <p:nvSpPr>
          <p:cNvPr id="4" name="Slide Number Placeholder 3"/>
          <p:cNvSpPr>
            <a:spLocks noGrp="1"/>
          </p:cNvSpPr>
          <p:nvPr>
            <p:ph type="sldNum" sz="quarter" idx="12"/>
          </p:nvPr>
        </p:nvSpPr>
        <p:spPr/>
        <p:txBody>
          <a:bodyPr/>
          <a:lstStyle>
            <a:lvl1pPr>
              <a:defRPr>
                <a:latin typeface="Verdana" panose="020B0604030504040204" pitchFamily="34" charset="0"/>
              </a:defRPr>
            </a:lvl1pPr>
          </a:lstStyle>
          <a:p>
            <a:pPr>
              <a:defRPr/>
            </a:pPr>
            <a:fld id="{2DA0C544-969D-429E-81A4-31F8CC191CB8}" type="slidenum">
              <a:rPr lang="en-ZA"/>
              <a:pPr>
                <a:defRPr/>
              </a:pPr>
              <a:t>‹#›</a:t>
            </a:fld>
            <a:endParaRPr lang="en-ZA"/>
          </a:p>
        </p:txBody>
      </p:sp>
    </p:spTree>
    <p:extLst>
      <p:ext uri="{BB962C8B-B14F-4D97-AF65-F5344CB8AC3E}">
        <p14:creationId xmlns:p14="http://schemas.microsoft.com/office/powerpoint/2010/main" val="2788265918"/>
      </p:ext>
    </p:extLst>
  </p:cSld>
  <p:clrMapOvr>
    <a:masterClrMapping/>
  </p:clrMapOvr>
  <p:transition>
    <p:cu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Verdana" pitchFamily="34" charset="0"/>
              </a:defRPr>
            </a:lvl1pPr>
          </a:lstStyle>
          <a:p>
            <a:pPr>
              <a:defRPr/>
            </a:pPr>
            <a:fld id="{898E0702-8B4B-4B31-96C0-4391A7425AFE}" type="datetime1">
              <a:rPr lang="en-US"/>
              <a:pPr>
                <a:defRPr/>
              </a:pPr>
              <a:t>6/6/2018</a:t>
            </a:fld>
            <a:endParaRPr lang="en-ZA"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Verdana" pitchFamily="34" charset="0"/>
              </a:defRPr>
            </a:lvl1pPr>
          </a:lstStyle>
          <a:p>
            <a:pPr>
              <a:defRPr/>
            </a:pPr>
            <a:endParaRPr lang="en-ZA"/>
          </a:p>
        </p:txBody>
      </p:sp>
      <p:sp>
        <p:nvSpPr>
          <p:cNvPr id="7" name="Slide Number Placeholder 6"/>
          <p:cNvSpPr>
            <a:spLocks noGrp="1"/>
          </p:cNvSpPr>
          <p:nvPr>
            <p:ph type="sldNum" sz="quarter" idx="12"/>
          </p:nvPr>
        </p:nvSpPr>
        <p:spPr/>
        <p:txBody>
          <a:bodyPr/>
          <a:lstStyle>
            <a:lvl1pPr>
              <a:defRPr>
                <a:latin typeface="Verdana" panose="020B0604030504040204" pitchFamily="34" charset="0"/>
              </a:defRPr>
            </a:lvl1pPr>
          </a:lstStyle>
          <a:p>
            <a:pPr>
              <a:defRPr/>
            </a:pPr>
            <a:fld id="{3B7C4437-2B74-4B23-8E7C-0D1E777BB823}" type="slidenum">
              <a:rPr lang="en-ZA"/>
              <a:pPr>
                <a:defRPr/>
              </a:pPr>
              <a:t>‹#›</a:t>
            </a:fld>
            <a:endParaRPr lang="en-ZA"/>
          </a:p>
        </p:txBody>
      </p:sp>
    </p:spTree>
    <p:extLst>
      <p:ext uri="{BB962C8B-B14F-4D97-AF65-F5344CB8AC3E}">
        <p14:creationId xmlns:p14="http://schemas.microsoft.com/office/powerpoint/2010/main" val="1734183100"/>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347D1E6-FD8C-44DB-923D-6C5F13266BCA}" type="datetime1">
              <a:rPr lang="en-US"/>
              <a:pPr>
                <a:defRPr/>
              </a:pPr>
              <a:t>6/6/2018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123418-0316-4D83-AD87-B2AA7F2112A9}" type="slidenum">
              <a:rPr lang="en-US"/>
              <a:pPr>
                <a:defRPr/>
              </a:pPr>
              <a:t>‹#›</a:t>
            </a:fld>
            <a:endParaRPr lang="en-US"/>
          </a:p>
        </p:txBody>
      </p:sp>
    </p:spTree>
    <p:extLst>
      <p:ext uri="{BB962C8B-B14F-4D97-AF65-F5344CB8AC3E}">
        <p14:creationId xmlns:p14="http://schemas.microsoft.com/office/powerpoint/2010/main" val="858902545"/>
      </p:ext>
    </p:extLst>
  </p:cSld>
  <p:clrMapOvr>
    <a:masterClrMapping/>
  </p:clrMapOvr>
  <p:transition>
    <p:cu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Verdana" pitchFamily="34" charset="0"/>
              </a:defRPr>
            </a:lvl1pPr>
          </a:lstStyle>
          <a:p>
            <a:pPr>
              <a:defRPr/>
            </a:pPr>
            <a:fld id="{0A972A72-09A1-497F-AC59-5BEEDA4644AE}" type="datetime1">
              <a:rPr lang="en-US"/>
              <a:pPr>
                <a:defRPr/>
              </a:pPr>
              <a:t>6/6/2018</a:t>
            </a:fld>
            <a:endParaRPr lang="en-ZA"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Verdana" pitchFamily="34" charset="0"/>
              </a:defRPr>
            </a:lvl1pPr>
          </a:lstStyle>
          <a:p>
            <a:pPr>
              <a:defRPr/>
            </a:pPr>
            <a:endParaRPr lang="en-ZA"/>
          </a:p>
        </p:txBody>
      </p:sp>
      <p:sp>
        <p:nvSpPr>
          <p:cNvPr id="7" name="Slide Number Placeholder 6"/>
          <p:cNvSpPr>
            <a:spLocks noGrp="1"/>
          </p:cNvSpPr>
          <p:nvPr>
            <p:ph type="sldNum" sz="quarter" idx="12"/>
          </p:nvPr>
        </p:nvSpPr>
        <p:spPr/>
        <p:txBody>
          <a:bodyPr/>
          <a:lstStyle>
            <a:lvl1pPr>
              <a:defRPr>
                <a:latin typeface="Verdana" panose="020B0604030504040204" pitchFamily="34" charset="0"/>
              </a:defRPr>
            </a:lvl1pPr>
          </a:lstStyle>
          <a:p>
            <a:pPr>
              <a:defRPr/>
            </a:pPr>
            <a:fld id="{8CCADF8A-91F4-4CEB-B410-40671D0F8915}" type="slidenum">
              <a:rPr lang="en-ZA"/>
              <a:pPr>
                <a:defRPr/>
              </a:pPr>
              <a:t>‹#›</a:t>
            </a:fld>
            <a:endParaRPr lang="en-ZA"/>
          </a:p>
        </p:txBody>
      </p:sp>
    </p:spTree>
    <p:extLst>
      <p:ext uri="{BB962C8B-B14F-4D97-AF65-F5344CB8AC3E}">
        <p14:creationId xmlns:p14="http://schemas.microsoft.com/office/powerpoint/2010/main" val="2228093524"/>
      </p:ext>
    </p:extLst>
  </p:cSld>
  <p:clrMapOvr>
    <a:masterClrMapping/>
  </p:clrMapOvr>
  <p:transition>
    <p:cu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fontAlgn="base">
              <a:spcBef>
                <a:spcPct val="0"/>
              </a:spcBef>
              <a:spcAft>
                <a:spcPct val="0"/>
              </a:spcAft>
              <a:defRPr>
                <a:latin typeface="Verdana" pitchFamily="34" charset="0"/>
              </a:defRPr>
            </a:lvl1pPr>
          </a:lstStyle>
          <a:p>
            <a:pPr>
              <a:defRPr/>
            </a:pPr>
            <a:fld id="{4D0C8DDE-7655-45A7-8F53-9ADFB9C0EE66}" type="datetime1">
              <a:rPr lang="en-US"/>
              <a:pPr>
                <a:defRPr/>
              </a:pPr>
              <a:t>6/6/2018</a:t>
            </a:fld>
            <a:endParaRPr lang="en-ZA"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Verdana" pitchFamily="34" charset="0"/>
              </a:defRPr>
            </a:lvl1pPr>
          </a:lstStyle>
          <a:p>
            <a:pPr>
              <a:defRPr/>
            </a:pPr>
            <a:endParaRPr lang="en-ZA"/>
          </a:p>
        </p:txBody>
      </p:sp>
      <p:sp>
        <p:nvSpPr>
          <p:cNvPr id="6" name="Slide Number Placeholder 5"/>
          <p:cNvSpPr>
            <a:spLocks noGrp="1"/>
          </p:cNvSpPr>
          <p:nvPr>
            <p:ph type="sldNum" sz="quarter" idx="12"/>
          </p:nvPr>
        </p:nvSpPr>
        <p:spPr/>
        <p:txBody>
          <a:bodyPr/>
          <a:lstStyle>
            <a:lvl1pPr>
              <a:defRPr>
                <a:latin typeface="Verdana" panose="020B0604030504040204" pitchFamily="34" charset="0"/>
              </a:defRPr>
            </a:lvl1pPr>
          </a:lstStyle>
          <a:p>
            <a:pPr>
              <a:defRPr/>
            </a:pPr>
            <a:fld id="{6E358A2A-D58E-410F-8C1F-9589E00FBC79}" type="slidenum">
              <a:rPr lang="en-ZA"/>
              <a:pPr>
                <a:defRPr/>
              </a:pPr>
              <a:t>‹#›</a:t>
            </a:fld>
            <a:endParaRPr lang="en-ZA"/>
          </a:p>
        </p:txBody>
      </p:sp>
    </p:spTree>
    <p:extLst>
      <p:ext uri="{BB962C8B-B14F-4D97-AF65-F5344CB8AC3E}">
        <p14:creationId xmlns:p14="http://schemas.microsoft.com/office/powerpoint/2010/main" val="1540722574"/>
      </p:ext>
    </p:extLst>
  </p:cSld>
  <p:clrMapOvr>
    <a:masterClrMapping/>
  </p:clrMapOvr>
  <p:transition>
    <p:cu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fontAlgn="base">
              <a:spcBef>
                <a:spcPct val="0"/>
              </a:spcBef>
              <a:spcAft>
                <a:spcPct val="0"/>
              </a:spcAft>
              <a:defRPr>
                <a:latin typeface="Verdana" pitchFamily="34" charset="0"/>
              </a:defRPr>
            </a:lvl1pPr>
          </a:lstStyle>
          <a:p>
            <a:pPr>
              <a:defRPr/>
            </a:pPr>
            <a:fld id="{B041360E-13BE-47C0-9D90-B58BA602C911}" type="datetime1">
              <a:rPr lang="en-US"/>
              <a:pPr>
                <a:defRPr/>
              </a:pPr>
              <a:t>6/6/2018</a:t>
            </a:fld>
            <a:endParaRPr lang="en-ZA"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Verdana" pitchFamily="34" charset="0"/>
              </a:defRPr>
            </a:lvl1pPr>
          </a:lstStyle>
          <a:p>
            <a:pPr>
              <a:defRPr/>
            </a:pPr>
            <a:endParaRPr lang="en-ZA"/>
          </a:p>
        </p:txBody>
      </p:sp>
      <p:sp>
        <p:nvSpPr>
          <p:cNvPr id="6" name="Slide Number Placeholder 5"/>
          <p:cNvSpPr>
            <a:spLocks noGrp="1"/>
          </p:cNvSpPr>
          <p:nvPr>
            <p:ph type="sldNum" sz="quarter" idx="12"/>
          </p:nvPr>
        </p:nvSpPr>
        <p:spPr/>
        <p:txBody>
          <a:bodyPr/>
          <a:lstStyle>
            <a:lvl1pPr>
              <a:defRPr>
                <a:latin typeface="Verdana" panose="020B0604030504040204" pitchFamily="34" charset="0"/>
              </a:defRPr>
            </a:lvl1pPr>
          </a:lstStyle>
          <a:p>
            <a:pPr>
              <a:defRPr/>
            </a:pPr>
            <a:fld id="{F9878112-30AE-40F5-9E46-DBB0F1CAC2A3}" type="slidenum">
              <a:rPr lang="en-ZA"/>
              <a:pPr>
                <a:defRPr/>
              </a:pPr>
              <a:t>‹#›</a:t>
            </a:fld>
            <a:endParaRPr lang="en-ZA"/>
          </a:p>
        </p:txBody>
      </p:sp>
    </p:spTree>
    <p:extLst>
      <p:ext uri="{BB962C8B-B14F-4D97-AF65-F5344CB8AC3E}">
        <p14:creationId xmlns:p14="http://schemas.microsoft.com/office/powerpoint/2010/main" val="2637816813"/>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452B82B-0615-4CB3-85ED-8223F5416DE3}" type="datetime1">
              <a:rPr lang="en-US"/>
              <a:pPr>
                <a:defRPr/>
              </a:pPr>
              <a:t>6/6/2018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AE59E6-D03F-4BB4-A20A-255C1F98F3F8}" type="slidenum">
              <a:rPr lang="en-US"/>
              <a:pPr>
                <a:defRPr/>
              </a:pPr>
              <a:t>‹#›</a:t>
            </a:fld>
            <a:endParaRPr lang="en-US"/>
          </a:p>
        </p:txBody>
      </p:sp>
    </p:spTree>
    <p:extLst>
      <p:ext uri="{BB962C8B-B14F-4D97-AF65-F5344CB8AC3E}">
        <p14:creationId xmlns:p14="http://schemas.microsoft.com/office/powerpoint/2010/main" val="3383881500"/>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23BCC00-0126-4674-9BE4-8E872367B9B8}" type="datetime1">
              <a:rPr lang="en-US"/>
              <a:pPr>
                <a:defRPr/>
              </a:pPr>
              <a:t>6/6/2018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F10B7A-325C-4424-9602-E0C0520B63F9}" type="slidenum">
              <a:rPr lang="en-US"/>
              <a:pPr>
                <a:defRPr/>
              </a:pPr>
              <a:t>‹#›</a:t>
            </a:fld>
            <a:endParaRPr lang="en-US"/>
          </a:p>
        </p:txBody>
      </p:sp>
    </p:spTree>
    <p:extLst>
      <p:ext uri="{BB962C8B-B14F-4D97-AF65-F5344CB8AC3E}">
        <p14:creationId xmlns:p14="http://schemas.microsoft.com/office/powerpoint/2010/main" val="592816522"/>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3920B43-133B-4157-94E2-55DD7665A1C1}" type="datetime1">
              <a:rPr lang="en-US"/>
              <a:pPr>
                <a:defRPr/>
              </a:pPr>
              <a:t>6/6/2018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6EE6617-E1EC-4E3F-BD3E-0518D3A63FCE}" type="slidenum">
              <a:rPr lang="en-US"/>
              <a:pPr>
                <a:defRPr/>
              </a:pPr>
              <a:t>‹#›</a:t>
            </a:fld>
            <a:endParaRPr lang="en-US"/>
          </a:p>
        </p:txBody>
      </p:sp>
    </p:spTree>
    <p:extLst>
      <p:ext uri="{BB962C8B-B14F-4D97-AF65-F5344CB8AC3E}">
        <p14:creationId xmlns:p14="http://schemas.microsoft.com/office/powerpoint/2010/main" val="1000820207"/>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39EF4D7-4248-4532-A4DA-0D0A1777D120}" type="datetime1">
              <a:rPr lang="en-US"/>
              <a:pPr>
                <a:defRPr/>
              </a:pPr>
              <a:t>6/6/2018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F9CEE9B-46B2-4E96-ABF6-9BFDCB3A6DFB}" type="slidenum">
              <a:rPr lang="en-US"/>
              <a:pPr>
                <a:defRPr/>
              </a:pPr>
              <a:t>‹#›</a:t>
            </a:fld>
            <a:endParaRPr lang="en-US"/>
          </a:p>
        </p:txBody>
      </p:sp>
    </p:spTree>
    <p:extLst>
      <p:ext uri="{BB962C8B-B14F-4D97-AF65-F5344CB8AC3E}">
        <p14:creationId xmlns:p14="http://schemas.microsoft.com/office/powerpoint/2010/main" val="794311383"/>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F3B06FF-2BB6-4144-B1FF-3D13007B3172}" type="datetime1">
              <a:rPr lang="en-US"/>
              <a:pPr>
                <a:defRPr/>
              </a:pPr>
              <a:t>6/6/2018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7C94955-7E4D-4412-AD73-1E0B9B55BC7F}" type="slidenum">
              <a:rPr lang="en-US"/>
              <a:pPr>
                <a:defRPr/>
              </a:pPr>
              <a:t>‹#›</a:t>
            </a:fld>
            <a:endParaRPr lang="en-US"/>
          </a:p>
        </p:txBody>
      </p:sp>
    </p:spTree>
    <p:extLst>
      <p:ext uri="{BB962C8B-B14F-4D97-AF65-F5344CB8AC3E}">
        <p14:creationId xmlns:p14="http://schemas.microsoft.com/office/powerpoint/2010/main" val="4033520301"/>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7F9F14C-1CBD-4845-B2C5-4774B7FD3F23}" type="datetime1">
              <a:rPr lang="en-US"/>
              <a:pPr>
                <a:defRPr/>
              </a:pPr>
              <a:t>6/6/2018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4CCDF3-879D-4A21-8CD9-E243835727FD}" type="slidenum">
              <a:rPr lang="en-US"/>
              <a:pPr>
                <a:defRPr/>
              </a:pPr>
              <a:t>‹#›</a:t>
            </a:fld>
            <a:endParaRPr lang="en-US"/>
          </a:p>
        </p:txBody>
      </p:sp>
    </p:spTree>
    <p:extLst>
      <p:ext uri="{BB962C8B-B14F-4D97-AF65-F5344CB8AC3E}">
        <p14:creationId xmlns:p14="http://schemas.microsoft.com/office/powerpoint/2010/main" val="2782665859"/>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5BEE8AE-BF18-4774-A250-462972F929CE}" type="datetime1">
              <a:rPr lang="en-US"/>
              <a:pPr>
                <a:defRPr/>
              </a:pPr>
              <a:t>6/6/2018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6CC8F2-8105-43F1-9D18-C9D0C221B241}" type="slidenum">
              <a:rPr lang="en-US"/>
              <a:pPr>
                <a:defRPr/>
              </a:pPr>
              <a:t>‹#›</a:t>
            </a:fld>
            <a:endParaRPr lang="en-US"/>
          </a:p>
        </p:txBody>
      </p:sp>
    </p:spTree>
    <p:extLst>
      <p:ext uri="{BB962C8B-B14F-4D97-AF65-F5344CB8AC3E}">
        <p14:creationId xmlns:p14="http://schemas.microsoft.com/office/powerpoint/2010/main" val="1680177872"/>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632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fld id="{8D290E27-6CFC-41C1-BB75-58FCB3FA9517}" type="datetime1">
              <a:rPr lang="en-US"/>
              <a:pPr>
                <a:defRPr/>
              </a:pPr>
              <a:t>6/6/2018</a:t>
            </a:fld>
            <a:endParaRPr lang="en-US"/>
          </a:p>
        </p:txBody>
      </p:sp>
      <p:sp>
        <p:nvSpPr>
          <p:cNvPr id="5632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5632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ED4E5948-343C-453E-9FAB-3C6EE47585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219" r:id="rId1"/>
    <p:sldLayoutId id="2147485220" r:id="rId2"/>
    <p:sldLayoutId id="2147485221" r:id="rId3"/>
    <p:sldLayoutId id="2147485222" r:id="rId4"/>
    <p:sldLayoutId id="2147485223" r:id="rId5"/>
    <p:sldLayoutId id="2147485224" r:id="rId6"/>
    <p:sldLayoutId id="2147485225" r:id="rId7"/>
    <p:sldLayoutId id="2147485226" r:id="rId8"/>
    <p:sldLayoutId id="2147485227" r:id="rId9"/>
    <p:sldLayoutId id="2147485228" r:id="rId10"/>
    <p:sldLayoutId id="2147485229" r:id="rId11"/>
  </p:sldLayoutIdLst>
  <p:transition>
    <p:cu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ZA" altLang="en-US"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ZA"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defRPr>
            </a:lvl1pPr>
          </a:lstStyle>
          <a:p>
            <a:pPr>
              <a:defRPr/>
            </a:pPr>
            <a:fld id="{514B7D70-8EDB-40FD-AC66-7E907F86F279}" type="datetime1">
              <a:rPr lang="en-US"/>
              <a:pPr>
                <a:defRPr/>
              </a:pPr>
              <a:t>6/6/2018</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0DAC9E3-8EA1-41CD-AD5C-D77FC06D033C}" type="slidenum">
              <a:rPr lang="en-ZA"/>
              <a:pPr>
                <a:defRPr/>
              </a:pPr>
              <a:t>‹#›</a:t>
            </a:fld>
            <a:endParaRPr lang="en-ZA"/>
          </a:p>
        </p:txBody>
      </p:sp>
    </p:spTree>
  </p:cSld>
  <p:clrMap bg1="lt1" tx1="dk1" bg2="lt2" tx2="dk2" accent1="accent1" accent2="accent2" accent3="accent3" accent4="accent4" accent5="accent5" accent6="accent6" hlink="hlink" folHlink="folHlink"/>
  <p:sldLayoutIdLst>
    <p:sldLayoutId id="2147485230" r:id="rId1"/>
    <p:sldLayoutId id="2147485231" r:id="rId2"/>
    <p:sldLayoutId id="2147485232" r:id="rId3"/>
    <p:sldLayoutId id="2147485233" r:id="rId4"/>
    <p:sldLayoutId id="2147485234" r:id="rId5"/>
    <p:sldLayoutId id="2147485235" r:id="rId6"/>
    <p:sldLayoutId id="2147485236" r:id="rId7"/>
    <p:sldLayoutId id="2147485237" r:id="rId8"/>
    <p:sldLayoutId id="2147485238" r:id="rId9"/>
    <p:sldLayoutId id="2147485239" r:id="rId10"/>
    <p:sldLayoutId id="2147485240" r:id="rId11"/>
  </p:sldLayoutIdLst>
  <p:transition>
    <p:cut/>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3.png"/><Relationship Id="rId7" Type="http://schemas.openxmlformats.org/officeDocument/2006/relationships/hyperlink" Target="mailto:ashika.singh@kznpremier.gov.z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linda.hlubi@kznpremier.gov.za" TargetMode="External"/><Relationship Id="rId5" Type="http://schemas.openxmlformats.org/officeDocument/2006/relationships/hyperlink" Target="mailto:hlengiwe.xaba@kznpremier.gov.za" TargetMode="External"/><Relationship Id="rId10" Type="http://schemas.openxmlformats.org/officeDocument/2006/relationships/image" Target="../media/image7.jpg"/><Relationship Id="rId4" Type="http://schemas.openxmlformats.org/officeDocument/2006/relationships/image" Target="../media/image4.jpeg"/><Relationship Id="rId9"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www.google.com/url?sa=i&amp;source=images&amp;cd=&amp;ved=&amp;url=https://depositphotos.com/116046238/stock-photo-dont-forget-word-cloud-concept.html&amp;psig=AOvVaw3R6DofKDqYXTYzi61ktJr8&amp;ust=1528190284352595"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evaluations.dpme.gov.za/images/gallery/Guideline%202.2.3%20Implementation%20%20Programmes%2013%2007%2030.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kznonline.gov.za/images/stories/downloads/Logos/Coat_of_Arms-zul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6513" y="188913"/>
            <a:ext cx="3795712"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3" descr="C:\Documents and Settings\sulemanm\Desktop\Untitled-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619750"/>
            <a:ext cx="91440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71500" y="3184564"/>
            <a:ext cx="9001000" cy="113026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solidFill>
                <a:schemeClr val="bg1"/>
              </a:solidFill>
            </a:endParaRPr>
          </a:p>
        </p:txBody>
      </p:sp>
      <p:sp>
        <p:nvSpPr>
          <p:cNvPr id="16389" name="Title 1"/>
          <p:cNvSpPr>
            <a:spLocks noGrp="1"/>
          </p:cNvSpPr>
          <p:nvPr>
            <p:ph type="ctrTitle"/>
          </p:nvPr>
        </p:nvSpPr>
        <p:spPr>
          <a:xfrm>
            <a:off x="287338" y="2774950"/>
            <a:ext cx="8856662" cy="1223963"/>
          </a:xfrm>
        </p:spPr>
        <p:txBody>
          <a:bodyPr/>
          <a:lstStyle/>
          <a:p>
            <a:r>
              <a:rPr lang="en-US" altLang="en-US" sz="2400" b="1" dirty="0" smtClean="0">
                <a:solidFill>
                  <a:schemeClr val="bg1"/>
                </a:solidFill>
              </a:rPr>
              <a:t/>
            </a:r>
            <a:br>
              <a:rPr lang="en-US" altLang="en-US" sz="2400" b="1" dirty="0" smtClean="0">
                <a:solidFill>
                  <a:schemeClr val="bg1"/>
                </a:solidFill>
              </a:rPr>
            </a:br>
            <a:r>
              <a:rPr lang="en-US" altLang="en-US" sz="2400" b="1" dirty="0" smtClean="0">
                <a:solidFill>
                  <a:schemeClr val="bg1"/>
                </a:solidFill>
              </a:rPr>
              <a:t/>
            </a:r>
            <a:br>
              <a:rPr lang="en-US" altLang="en-US" sz="2400" b="1" dirty="0" smtClean="0">
                <a:solidFill>
                  <a:schemeClr val="bg1"/>
                </a:solidFill>
              </a:rPr>
            </a:br>
            <a:r>
              <a:rPr lang="en-US" altLang="en-US" sz="2400" b="1" dirty="0" smtClean="0">
                <a:solidFill>
                  <a:schemeClr val="bg1"/>
                </a:solidFill>
              </a:rPr>
              <a:t/>
            </a:r>
            <a:br>
              <a:rPr lang="en-US" altLang="en-US" sz="2400" b="1" dirty="0" smtClean="0">
                <a:solidFill>
                  <a:schemeClr val="bg1"/>
                </a:solidFill>
              </a:rPr>
            </a:br>
            <a:r>
              <a:rPr lang="en-US" altLang="en-US" sz="2800" b="1" dirty="0" smtClean="0">
                <a:solidFill>
                  <a:schemeClr val="bg1"/>
                </a:solidFill>
                <a:latin typeface="Calibri" panose="020F0502020204030204" pitchFamily="34" charset="0"/>
              </a:rPr>
              <a:t>STRATEGIC </a:t>
            </a:r>
            <a:r>
              <a:rPr lang="en-ZA" altLang="en-US" sz="3200" b="1" dirty="0" smtClean="0">
                <a:solidFill>
                  <a:schemeClr val="bg1"/>
                </a:solidFill>
                <a:latin typeface="Calibri" panose="020F0502020204030204" pitchFamily="34" charset="0"/>
                <a:ea typeface="Tahoma" panose="020B0604030504040204" pitchFamily="34" charset="0"/>
                <a:cs typeface="Tahoma" panose="020B0604030504040204" pitchFamily="34" charset="0"/>
              </a:rPr>
              <a:t>PLANNING CALENDAR FOR 2018/19</a:t>
            </a:r>
            <a:r>
              <a:rPr lang="en-US" altLang="en-US" sz="4800" b="1" dirty="0" smtClean="0">
                <a:solidFill>
                  <a:schemeClr val="bg1"/>
                </a:solidFill>
                <a:latin typeface="Calibri" panose="020F0502020204030204" pitchFamily="34" charset="0"/>
              </a:rPr>
              <a:t/>
            </a:r>
            <a:br>
              <a:rPr lang="en-US" altLang="en-US" sz="4800" b="1" dirty="0" smtClean="0">
                <a:solidFill>
                  <a:schemeClr val="bg1"/>
                </a:solidFill>
                <a:latin typeface="Calibri" panose="020F0502020204030204" pitchFamily="34" charset="0"/>
              </a:rPr>
            </a:br>
            <a:r>
              <a:rPr lang="en-US" altLang="en-US" sz="2400" b="1" dirty="0" smtClean="0">
                <a:solidFill>
                  <a:schemeClr val="bg1"/>
                </a:solidFill>
              </a:rPr>
              <a:t>  </a:t>
            </a:r>
          </a:p>
        </p:txBody>
      </p:sp>
      <p:sp>
        <p:nvSpPr>
          <p:cNvPr id="16390" name="Rectangle 5"/>
          <p:cNvSpPr>
            <a:spLocks noChangeArrowheads="1"/>
          </p:cNvSpPr>
          <p:nvPr/>
        </p:nvSpPr>
        <p:spPr bwMode="auto">
          <a:xfrm>
            <a:off x="215839" y="4738199"/>
            <a:ext cx="885666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ZA" altLang="en-US" sz="2400" b="1" dirty="0" smtClean="0">
                <a:latin typeface="Calibri" panose="020F0502020204030204" pitchFamily="34" charset="0"/>
              </a:rPr>
              <a:t>Presented by Ashika Singh </a:t>
            </a:r>
            <a:endParaRPr lang="en-ZA" altLang="en-US" sz="2400" b="1" dirty="0">
              <a:latin typeface="Calibri" panose="020F0502020204030204" pitchFamily="34" charset="0"/>
            </a:endParaRPr>
          </a:p>
          <a:p>
            <a:pPr>
              <a:spcBef>
                <a:spcPct val="0"/>
              </a:spcBef>
              <a:buFontTx/>
              <a:buNone/>
            </a:pPr>
            <a:endParaRPr lang="en-ZA" altLang="en-US" sz="2000" b="1" dirty="0">
              <a:latin typeface="Calibri" panose="020F0502020204030204" pitchFamily="34" charset="0"/>
            </a:endParaRPr>
          </a:p>
          <a:p>
            <a:pPr algn="r">
              <a:spcBef>
                <a:spcPct val="0"/>
              </a:spcBef>
              <a:buFontTx/>
              <a:buNone/>
            </a:pPr>
            <a:r>
              <a:rPr lang="en-ZA" altLang="en-US" sz="2000" b="1" dirty="0" smtClean="0">
                <a:latin typeface="Calibri" panose="020F0502020204030204" pitchFamily="34" charset="0"/>
              </a:rPr>
              <a:t>7 June 2018  </a:t>
            </a:r>
            <a:r>
              <a:rPr lang="en-ZA" altLang="en-US" sz="1000" b="1" dirty="0">
                <a:latin typeface="Calibri" panose="020F0502020204030204" pitchFamily="34" charset="0"/>
              </a:rPr>
              <a:t/>
            </a:r>
            <a:br>
              <a:rPr lang="en-ZA" altLang="en-US" sz="1000" b="1" dirty="0">
                <a:latin typeface="Calibri" panose="020F0502020204030204" pitchFamily="34" charset="0"/>
              </a:rPr>
            </a:br>
            <a:r>
              <a:rPr lang="en-US" altLang="en-US" sz="1000" b="1" dirty="0">
                <a:latin typeface="Calibri" panose="020F0502020204030204" pitchFamily="34" charset="0"/>
              </a:rPr>
              <a:t/>
            </a:r>
            <a:br>
              <a:rPr lang="en-US" altLang="en-US" sz="1000" b="1" dirty="0">
                <a:latin typeface="Calibri" panose="020F0502020204030204" pitchFamily="34" charset="0"/>
              </a:rPr>
            </a:br>
            <a:endParaRPr lang="en-ZA" altLang="en-US" sz="1000" dirty="0">
              <a:latin typeface="Calibri" panose="020F0502020204030204" pitchFamily="34" charset="0"/>
            </a:endParaRPr>
          </a:p>
        </p:txBody>
      </p:sp>
      <p:sp>
        <p:nvSpPr>
          <p:cNvPr id="1639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834FD15-F49E-49F4-8027-609DDB43B004}" type="slidenum">
              <a:rPr lang="en-US" altLang="en-US" sz="1400" smtClean="0"/>
              <a:pPr>
                <a:spcBef>
                  <a:spcPct val="0"/>
                </a:spcBef>
                <a:buFontTx/>
                <a:buNone/>
              </a:pPr>
              <a:t>1</a:t>
            </a:fld>
            <a:endParaRPr lang="en-US" altLang="en-US" sz="1400" smtClean="0"/>
          </a:p>
        </p:txBody>
      </p:sp>
      <p:sp>
        <p:nvSpPr>
          <p:cNvPr id="16392" name="Rectangle 1"/>
          <p:cNvSpPr>
            <a:spLocks noChangeArrowheads="1"/>
          </p:cNvSpPr>
          <p:nvPr/>
        </p:nvSpPr>
        <p:spPr bwMode="auto">
          <a:xfrm>
            <a:off x="395288" y="6527800"/>
            <a:ext cx="9144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900" b="1" i="1">
                <a:solidFill>
                  <a:srgbClr val="008000"/>
                </a:solidFill>
                <a:latin typeface="Verdana" panose="020B0604030504040204" pitchFamily="34" charset="0"/>
              </a:rPr>
              <a:t>To be the centre of governance, providing leadership towards achieving Vision 2035</a:t>
            </a:r>
            <a:r>
              <a:rPr lang="en-US" altLang="en-US" sz="900" b="1" i="1" baseline="30000">
                <a:solidFill>
                  <a:srgbClr val="008000"/>
                </a:solidFill>
                <a:latin typeface="Verdana" panose="020B0604030504040204" pitchFamily="34" charset="0"/>
              </a:rPr>
              <a:t>.</a:t>
            </a:r>
            <a:endParaRPr lang="en-ZA" altLang="en-US" sz="900">
              <a:solidFill>
                <a:srgbClr val="008000"/>
              </a:solidFill>
              <a:latin typeface="Verdana" panose="020B0604030504040204" pitchFamily="34"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0313"/>
            <a:ext cx="9144000" cy="909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1" name="Picture 2" descr="http://www.kznonline.gov.za/images/stories/downloads/Logos/Coat_of_Arms-zul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773738"/>
            <a:ext cx="1370013" cy="103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Content Placeholder 2"/>
          <p:cNvSpPr>
            <a:spLocks noGrp="1"/>
          </p:cNvSpPr>
          <p:nvPr>
            <p:ph idx="1"/>
          </p:nvPr>
        </p:nvSpPr>
        <p:spPr>
          <a:xfrm>
            <a:off x="457200" y="1125538"/>
            <a:ext cx="8229600" cy="4525962"/>
          </a:xfrm>
        </p:spPr>
        <p:txBody>
          <a:bodyPr/>
          <a:lstStyle/>
          <a:p>
            <a:pPr marL="0" indent="0" eaLnBrk="1" hangingPunct="1">
              <a:lnSpc>
                <a:spcPct val="120000"/>
              </a:lnSpc>
              <a:spcBef>
                <a:spcPts val="0"/>
              </a:spcBef>
              <a:buFont typeface="Arial" charset="0"/>
              <a:buNone/>
              <a:defRPr/>
            </a:pPr>
            <a:endParaRPr lang="en-US" sz="2400" dirty="0" smtClean="0">
              <a:latin typeface="Arial" charset="0"/>
              <a:cs typeface="Arial" charset="0"/>
            </a:endParaRPr>
          </a:p>
          <a:p>
            <a:pPr eaLnBrk="1" hangingPunct="1">
              <a:lnSpc>
                <a:spcPct val="120000"/>
              </a:lnSpc>
              <a:spcBef>
                <a:spcPts val="0"/>
              </a:spcBef>
              <a:buFont typeface="Arial" charset="0"/>
              <a:buChar char="•"/>
              <a:defRPr/>
            </a:pPr>
            <a:endParaRPr lang="en-US" sz="2400" dirty="0">
              <a:latin typeface="Arial" charset="0"/>
              <a:cs typeface="Arial" charset="0"/>
            </a:endParaRPr>
          </a:p>
          <a:p>
            <a:pPr marL="0" indent="0" eaLnBrk="1" hangingPunct="1">
              <a:lnSpc>
                <a:spcPct val="120000"/>
              </a:lnSpc>
              <a:spcBef>
                <a:spcPts val="0"/>
              </a:spcBef>
              <a:buFont typeface="Arial" charset="0"/>
              <a:buNone/>
              <a:defRPr/>
            </a:pPr>
            <a:endParaRPr lang="en-US" sz="2400" dirty="0" smtClean="0">
              <a:latin typeface="Arial" charset="0"/>
              <a:cs typeface="Arial" charset="0"/>
            </a:endParaRPr>
          </a:p>
          <a:p>
            <a:pPr marL="0" indent="0" eaLnBrk="1" hangingPunct="1">
              <a:lnSpc>
                <a:spcPct val="120000"/>
              </a:lnSpc>
              <a:spcBef>
                <a:spcPts val="0"/>
              </a:spcBef>
              <a:buFont typeface="Arial" charset="0"/>
              <a:buNone/>
              <a:defRPr/>
            </a:pPr>
            <a:r>
              <a:rPr lang="en-US" sz="2400" dirty="0">
                <a:latin typeface="Arial" charset="0"/>
                <a:cs typeface="Arial" charset="0"/>
              </a:rPr>
              <a:t> </a:t>
            </a:r>
            <a:r>
              <a:rPr lang="en-US" sz="2400" dirty="0" smtClean="0">
                <a:latin typeface="Arial" charset="0"/>
                <a:cs typeface="Arial" charset="0"/>
              </a:rPr>
              <a:t>                               </a:t>
            </a:r>
            <a:r>
              <a:rPr lang="en-US" sz="4400" b="1" dirty="0" smtClean="0">
                <a:latin typeface="Calibri" panose="020F0502020204030204" pitchFamily="34" charset="0"/>
                <a:cs typeface="Arial" charset="0"/>
              </a:rPr>
              <a:t>Thank You</a:t>
            </a:r>
          </a:p>
          <a:p>
            <a:pPr marL="0" indent="0" eaLnBrk="1" hangingPunct="1">
              <a:lnSpc>
                <a:spcPct val="120000"/>
              </a:lnSpc>
              <a:spcBef>
                <a:spcPts val="0"/>
              </a:spcBef>
              <a:buFont typeface="Arial" charset="0"/>
              <a:buNone/>
              <a:defRPr/>
            </a:pPr>
            <a:endParaRPr lang="en-US" sz="2400" dirty="0">
              <a:latin typeface="Arial" charset="0"/>
              <a:cs typeface="Arial" charset="0"/>
            </a:endParaRPr>
          </a:p>
          <a:p>
            <a:pPr marL="0" indent="0" eaLnBrk="1" hangingPunct="1">
              <a:lnSpc>
                <a:spcPct val="120000"/>
              </a:lnSpc>
              <a:spcBef>
                <a:spcPts val="0"/>
              </a:spcBef>
              <a:buFont typeface="Arial" charset="0"/>
              <a:buNone/>
              <a:defRPr/>
            </a:pPr>
            <a:endParaRPr lang="en-US" sz="2400" dirty="0" smtClean="0">
              <a:latin typeface="Arial" charset="0"/>
              <a:cs typeface="Arial" charset="0"/>
            </a:endParaRPr>
          </a:p>
        </p:txBody>
      </p:sp>
      <p:sp>
        <p:nvSpPr>
          <p:cNvPr id="32775"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4B65711-064E-44FE-8173-6B78366097AB}" type="slidenum">
              <a:rPr lang="en-ZA" altLang="en-US" sz="1200" smtClean="0">
                <a:solidFill>
                  <a:srgbClr val="898989"/>
                </a:solidFill>
                <a:latin typeface="Verdana" panose="020B0604030504040204" pitchFamily="34" charset="0"/>
              </a:rPr>
              <a:pPr>
                <a:spcBef>
                  <a:spcPct val="0"/>
                </a:spcBef>
                <a:buFontTx/>
                <a:buNone/>
              </a:pPr>
              <a:t>10</a:t>
            </a:fld>
            <a:endParaRPr lang="en-ZA" altLang="en-US" sz="1200" smtClean="0">
              <a:solidFill>
                <a:srgbClr val="898989"/>
              </a:solidFill>
              <a:latin typeface="Verdana" panose="020B0604030504040204" pitchFamily="34" charset="0"/>
            </a:endParaRPr>
          </a:p>
        </p:txBody>
      </p:sp>
      <p:sp>
        <p:nvSpPr>
          <p:cNvPr id="32776" name="Rectangle 1"/>
          <p:cNvSpPr>
            <a:spLocks noChangeArrowheads="1"/>
          </p:cNvSpPr>
          <p:nvPr/>
        </p:nvSpPr>
        <p:spPr bwMode="auto">
          <a:xfrm>
            <a:off x="215900" y="6457950"/>
            <a:ext cx="9144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900" b="1" i="1">
                <a:solidFill>
                  <a:srgbClr val="008000"/>
                </a:solidFill>
                <a:latin typeface="Verdana" panose="020B0604030504040204" pitchFamily="34" charset="0"/>
              </a:rPr>
              <a:t>To be the centre of governance, providing leadership towards achieving Vision 2035</a:t>
            </a:r>
            <a:r>
              <a:rPr lang="en-US" altLang="en-US" sz="900" b="1" i="1" baseline="30000">
                <a:solidFill>
                  <a:srgbClr val="008000"/>
                </a:solidFill>
                <a:latin typeface="Verdana" panose="020B0604030504040204" pitchFamily="34" charset="0"/>
              </a:rPr>
              <a:t>.</a:t>
            </a:r>
            <a:endParaRPr lang="en-ZA" altLang="en-US" sz="900">
              <a:solidFill>
                <a:srgbClr val="008000"/>
              </a:solidFill>
              <a:latin typeface="Verdana" panose="020B0604030504040204" pitchFamily="34" charset="0"/>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0313"/>
            <a:ext cx="9144000" cy="909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Picture 2" descr="http://www.kznonline.gov.za/images/stories/downloads/Logos/Coat_of_Arms-zul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773738"/>
            <a:ext cx="1370013" cy="103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Content Placeholder 2"/>
          <p:cNvSpPr>
            <a:spLocks noGrp="1"/>
          </p:cNvSpPr>
          <p:nvPr>
            <p:ph idx="1"/>
          </p:nvPr>
        </p:nvSpPr>
        <p:spPr>
          <a:xfrm>
            <a:off x="215516" y="1054100"/>
            <a:ext cx="8676964" cy="4895850"/>
          </a:xfrm>
        </p:spPr>
        <p:txBody>
          <a:bodyPr/>
          <a:lstStyle/>
          <a:p>
            <a:pPr algn="just">
              <a:defRPr/>
            </a:pPr>
            <a:endParaRPr lang="en-ZA" sz="2400" dirty="0" smtClean="0">
              <a:latin typeface="Calibri" panose="020F0502020204030204" pitchFamily="34" charset="0"/>
            </a:endParaRPr>
          </a:p>
          <a:p>
            <a:pPr marL="0" indent="0" algn="just">
              <a:buFontTx/>
              <a:buNone/>
              <a:defRPr/>
            </a:pPr>
            <a:endParaRPr lang="en-ZA" sz="2400" dirty="0" smtClean="0">
              <a:latin typeface="Calibri" panose="020F0502020204030204" pitchFamily="34" charset="0"/>
            </a:endParaRPr>
          </a:p>
          <a:p>
            <a:pPr algn="just">
              <a:defRPr/>
            </a:pPr>
            <a:r>
              <a:rPr lang="en-ZA" sz="2400" dirty="0" smtClean="0">
                <a:latin typeface="Calibri" panose="020F0502020204030204" pitchFamily="34" charset="0"/>
              </a:rPr>
              <a:t>To </a:t>
            </a:r>
            <a:r>
              <a:rPr lang="en-ZA" sz="2400" dirty="0">
                <a:latin typeface="Calibri" panose="020F0502020204030204" pitchFamily="34" charset="0"/>
              </a:rPr>
              <a:t>inform </a:t>
            </a:r>
            <a:r>
              <a:rPr lang="en-ZA" sz="2400" dirty="0" smtClean="0">
                <a:latin typeface="Calibri" panose="020F0502020204030204" pitchFamily="34" charset="0"/>
              </a:rPr>
              <a:t>departments of the Strategic Planning Calendar for the Province for 2018/19.    </a:t>
            </a:r>
          </a:p>
        </p:txBody>
      </p:sp>
      <p:sp>
        <p:nvSpPr>
          <p:cNvPr id="7" name="Rounded Rectangle 6"/>
          <p:cNvSpPr/>
          <p:nvPr/>
        </p:nvSpPr>
        <p:spPr>
          <a:xfrm>
            <a:off x="1151620" y="182562"/>
            <a:ext cx="7200900" cy="57626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sz="4000" b="1" dirty="0" smtClean="0">
                <a:solidFill>
                  <a:schemeClr val="bg1"/>
                </a:solidFill>
                <a:latin typeface="Calibri" panose="020F0502020204030204" pitchFamily="34" charset="0"/>
              </a:rPr>
              <a:t>Purpose of Presentation </a:t>
            </a:r>
            <a:endParaRPr lang="en-ZA" sz="4000" b="1" dirty="0">
              <a:solidFill>
                <a:schemeClr val="bg1"/>
              </a:solidFill>
              <a:latin typeface="Calibri" panose="020F0502020204030204" pitchFamily="34" charset="0"/>
            </a:endParaRPr>
          </a:p>
        </p:txBody>
      </p:sp>
      <p:sp>
        <p:nvSpPr>
          <p:cNvPr id="1843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47361CB-13B1-449F-B87C-D38BFA1C40A5}" type="slidenum">
              <a:rPr lang="en-US" altLang="en-US" sz="1400" smtClean="0"/>
              <a:pPr>
                <a:spcBef>
                  <a:spcPct val="0"/>
                </a:spcBef>
                <a:buFontTx/>
                <a:buNone/>
              </a:pPr>
              <a:t>2</a:t>
            </a:fld>
            <a:endParaRPr lang="en-US" altLang="en-US" sz="1400" smtClean="0"/>
          </a:p>
        </p:txBody>
      </p:sp>
      <p:sp>
        <p:nvSpPr>
          <p:cNvPr id="18440" name="Rectangle 1"/>
          <p:cNvSpPr>
            <a:spLocks noChangeArrowheads="1"/>
          </p:cNvSpPr>
          <p:nvPr/>
        </p:nvSpPr>
        <p:spPr bwMode="auto">
          <a:xfrm>
            <a:off x="107950" y="6453188"/>
            <a:ext cx="914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900" b="1" i="1">
                <a:solidFill>
                  <a:srgbClr val="008000"/>
                </a:solidFill>
                <a:latin typeface="Verdana" panose="020B0604030504040204" pitchFamily="34" charset="0"/>
              </a:rPr>
              <a:t>To be the centre of governance, providing leadership towards achieving Vision 2035</a:t>
            </a:r>
            <a:r>
              <a:rPr lang="en-US" altLang="en-US" sz="900" b="1" i="1" baseline="30000">
                <a:solidFill>
                  <a:srgbClr val="008000"/>
                </a:solidFill>
                <a:latin typeface="Verdana" panose="020B0604030504040204" pitchFamily="34" charset="0"/>
              </a:rPr>
              <a:t>.</a:t>
            </a:r>
            <a:endParaRPr lang="en-ZA" altLang="en-US" sz="900">
              <a:solidFill>
                <a:srgbClr val="008000"/>
              </a:solidFill>
              <a:latin typeface="Verdana" panose="020B0604030504040204" pitchFamily="34" charset="0"/>
            </a:endParaRPr>
          </a:p>
          <a:p>
            <a:pPr algn="ctr" eaLnBrk="1" hangingPunct="1">
              <a:spcBef>
                <a:spcPct val="0"/>
              </a:spcBef>
              <a:buFontTx/>
              <a:buNone/>
            </a:pPr>
            <a:endParaRPr lang="en-ZA" altLang="en-US" sz="900">
              <a:solidFill>
                <a:srgbClr val="008000"/>
              </a:solidFill>
              <a:latin typeface="Verdana" panose="020B0604030504040204" pitchFamily="34" charset="0"/>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2123418-0316-4D83-AD87-B2AA7F2112A9}" type="slidenum">
              <a:rPr lang="en-US" smtClean="0"/>
              <a:pPr>
                <a:defRPr/>
              </a:pPr>
              <a:t>3</a:t>
            </a:fld>
            <a:endParaRPr lang="en-US"/>
          </a:p>
        </p:txBody>
      </p:sp>
      <p:sp>
        <p:nvSpPr>
          <p:cNvPr id="6" name="Rounded Rectangle 5"/>
          <p:cNvSpPr/>
          <p:nvPr/>
        </p:nvSpPr>
        <p:spPr>
          <a:xfrm>
            <a:off x="251520" y="80628"/>
            <a:ext cx="8640763" cy="1043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sz="4000" b="1" dirty="0" smtClean="0">
                <a:latin typeface="Calibri" panose="020F0502020204030204" pitchFamily="34" charset="0"/>
              </a:rPr>
              <a:t>Strategic Planning Calendar </a:t>
            </a:r>
            <a:endParaRPr lang="en-ZA" sz="4000" b="1" dirty="0">
              <a:solidFill>
                <a:schemeClr val="bg1"/>
              </a:solidFill>
              <a:latin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05098910"/>
              </p:ext>
            </p:extLst>
          </p:nvPr>
        </p:nvGraphicFramePr>
        <p:xfrm>
          <a:off x="1" y="1232757"/>
          <a:ext cx="9143999" cy="5625248"/>
        </p:xfrm>
        <a:graphic>
          <a:graphicData uri="http://schemas.openxmlformats.org/drawingml/2006/table">
            <a:tbl>
              <a:tblPr firstRow="1" firstCol="1" bandRow="1">
                <a:tableStyleId>{5940675A-B579-460E-94D1-54222C63F5DA}</a:tableStyleId>
              </a:tblPr>
              <a:tblGrid>
                <a:gridCol w="1467081"/>
                <a:gridCol w="5805218"/>
                <a:gridCol w="1871700"/>
              </a:tblGrid>
              <a:tr h="270170">
                <a:tc>
                  <a:txBody>
                    <a:bodyPr/>
                    <a:lstStyle/>
                    <a:p>
                      <a:pPr algn="l">
                        <a:lnSpc>
                          <a:spcPct val="107000"/>
                        </a:lnSpc>
                        <a:spcAft>
                          <a:spcPts val="0"/>
                        </a:spcAft>
                      </a:pPr>
                      <a:r>
                        <a:rPr lang="en-ZA" sz="1600" b="1" dirty="0">
                          <a:effectLst/>
                        </a:rPr>
                        <a:t>DATE</a:t>
                      </a: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b="1">
                          <a:effectLst/>
                        </a:rPr>
                        <a:t>ACTIVITY</a:t>
                      </a:r>
                      <a:endParaRPr lang="en-ZA" sz="2000" b="1">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b="1" dirty="0">
                          <a:effectLst/>
                        </a:rPr>
                        <a:t>RESPONSIBILITY</a:t>
                      </a: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62870">
                <a:tc gridSpan="3">
                  <a:txBody>
                    <a:bodyPr/>
                    <a:lstStyle/>
                    <a:p>
                      <a:pPr algn="l">
                        <a:lnSpc>
                          <a:spcPct val="107000"/>
                        </a:lnSpc>
                        <a:spcAft>
                          <a:spcPts val="0"/>
                        </a:spcAft>
                      </a:pPr>
                      <a:r>
                        <a:rPr lang="en-ZA" sz="1600">
                          <a:effectLst/>
                        </a:rPr>
                        <a:t>JUNE 2018</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hMerge="1">
                  <a:txBody>
                    <a:bodyPr/>
                    <a:lstStyle/>
                    <a:p>
                      <a:endParaRPr lang="en-ZA"/>
                    </a:p>
                  </a:txBody>
                  <a:tcPr/>
                </a:tc>
                <a:tc hMerge="1">
                  <a:txBody>
                    <a:bodyPr/>
                    <a:lstStyle/>
                    <a:p>
                      <a:endParaRPr lang="en-ZA"/>
                    </a:p>
                  </a:txBody>
                  <a:tcPr/>
                </a:tc>
              </a:tr>
              <a:tr h="262870">
                <a:tc>
                  <a:txBody>
                    <a:bodyPr/>
                    <a:lstStyle/>
                    <a:p>
                      <a:pPr algn="l">
                        <a:lnSpc>
                          <a:spcPct val="107000"/>
                        </a:lnSpc>
                        <a:spcAft>
                          <a:spcPts val="0"/>
                        </a:spcAft>
                      </a:pPr>
                      <a:r>
                        <a:rPr lang="en-ZA" sz="16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Departmental Strategic Planning Session</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Department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539694">
                <a:tc>
                  <a:txBody>
                    <a:bodyPr/>
                    <a:lstStyle/>
                    <a:p>
                      <a:pPr algn="l">
                        <a:lnSpc>
                          <a:spcPct val="107000"/>
                        </a:lnSpc>
                        <a:spcAft>
                          <a:spcPts val="0"/>
                        </a:spcAft>
                      </a:pPr>
                      <a:r>
                        <a:rPr lang="en-ZA" sz="1600">
                          <a:effectLst/>
                        </a:rPr>
                        <a:t>7 June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Joint Provincial Treasury and OTP Planning Meeting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All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62870">
                <a:tc>
                  <a:txBody>
                    <a:bodyPr/>
                    <a:lstStyle/>
                    <a:p>
                      <a:pPr algn="l">
                        <a:lnSpc>
                          <a:spcPct val="107000"/>
                        </a:lnSpc>
                        <a:spcAft>
                          <a:spcPts val="0"/>
                        </a:spcAft>
                      </a:pPr>
                      <a:r>
                        <a:rPr lang="en-ZA" sz="1600">
                          <a:effectLst/>
                        </a:rPr>
                        <a:t>14 June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Joint Strategic Forum Meeting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All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62870">
                <a:tc>
                  <a:txBody>
                    <a:bodyPr/>
                    <a:lstStyle/>
                    <a:p>
                      <a:pPr algn="l">
                        <a:lnSpc>
                          <a:spcPct val="107000"/>
                        </a:lnSpc>
                        <a:spcAft>
                          <a:spcPts val="0"/>
                        </a:spcAft>
                      </a:pPr>
                      <a:r>
                        <a:rPr lang="en-ZA" sz="1600">
                          <a:effectLst/>
                        </a:rPr>
                        <a:t>21 June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Asikhulume Planning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OTP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62870">
                <a:tc gridSpan="3">
                  <a:txBody>
                    <a:bodyPr/>
                    <a:lstStyle/>
                    <a:p>
                      <a:pPr algn="l">
                        <a:lnSpc>
                          <a:spcPct val="107000"/>
                        </a:lnSpc>
                        <a:spcAft>
                          <a:spcPts val="0"/>
                        </a:spcAft>
                      </a:pPr>
                      <a:r>
                        <a:rPr lang="en-ZA" sz="1600" dirty="0">
                          <a:effectLst/>
                        </a:rPr>
                        <a:t>JULY 2018</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hMerge="1">
                  <a:txBody>
                    <a:bodyPr/>
                    <a:lstStyle/>
                    <a:p>
                      <a:endParaRPr lang="en-ZA"/>
                    </a:p>
                  </a:txBody>
                  <a:tcPr/>
                </a:tc>
                <a:tc hMerge="1">
                  <a:txBody>
                    <a:bodyPr/>
                    <a:lstStyle/>
                    <a:p>
                      <a:endParaRPr lang="en-ZA"/>
                    </a:p>
                  </a:txBody>
                  <a:tcPr/>
                </a:tc>
              </a:tr>
              <a:tr h="539694">
                <a:tc>
                  <a:txBody>
                    <a:bodyPr/>
                    <a:lstStyle/>
                    <a:p>
                      <a:pPr algn="l">
                        <a:lnSpc>
                          <a:spcPct val="107000"/>
                        </a:lnSpc>
                        <a:spcAft>
                          <a:spcPts val="0"/>
                        </a:spcAft>
                      </a:pPr>
                      <a:r>
                        <a:rPr lang="en-ZA" sz="1600">
                          <a:effectLst/>
                        </a:rPr>
                        <a:t>30 July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Entities to submit their 1</a:t>
                      </a:r>
                      <a:r>
                        <a:rPr lang="en-ZA" sz="1600" baseline="30000">
                          <a:effectLst/>
                        </a:rPr>
                        <a:t>st</a:t>
                      </a:r>
                      <a:r>
                        <a:rPr lang="en-ZA" sz="1600">
                          <a:effectLst/>
                        </a:rPr>
                        <a:t> draft 2019/2020 APPs to their respective Departments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Entity Managers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62870">
                <a:tc gridSpan="3">
                  <a:txBody>
                    <a:bodyPr/>
                    <a:lstStyle/>
                    <a:p>
                      <a:pPr algn="l">
                        <a:lnSpc>
                          <a:spcPct val="107000"/>
                        </a:lnSpc>
                        <a:spcAft>
                          <a:spcPts val="0"/>
                        </a:spcAft>
                      </a:pPr>
                      <a:r>
                        <a:rPr lang="en-ZA" sz="1600">
                          <a:effectLst/>
                        </a:rPr>
                        <a:t>AUGUST 2018</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hMerge="1">
                  <a:txBody>
                    <a:bodyPr/>
                    <a:lstStyle/>
                    <a:p>
                      <a:endParaRPr lang="en-ZA"/>
                    </a:p>
                  </a:txBody>
                  <a:tcPr/>
                </a:tc>
                <a:tc hMerge="1">
                  <a:txBody>
                    <a:bodyPr/>
                    <a:lstStyle/>
                    <a:p>
                      <a:endParaRPr lang="en-ZA"/>
                    </a:p>
                  </a:txBody>
                  <a:tcPr/>
                </a:tc>
              </a:tr>
              <a:tr h="539694">
                <a:tc>
                  <a:txBody>
                    <a:bodyPr/>
                    <a:lstStyle/>
                    <a:p>
                      <a:pPr algn="l">
                        <a:lnSpc>
                          <a:spcPct val="107000"/>
                        </a:lnSpc>
                        <a:spcAft>
                          <a:spcPts val="0"/>
                        </a:spcAft>
                      </a:pPr>
                      <a:r>
                        <a:rPr lang="en-ZA" sz="1600">
                          <a:effectLst/>
                        </a:rPr>
                        <a:t>1 – 6 August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Consolidation &amp; Editing of 1</a:t>
                      </a:r>
                      <a:r>
                        <a:rPr lang="en-ZA" sz="1600" baseline="30000">
                          <a:effectLst/>
                        </a:rPr>
                        <a:t>st</a:t>
                      </a:r>
                      <a:r>
                        <a:rPr lang="en-ZA" sz="1600">
                          <a:effectLst/>
                        </a:rPr>
                        <a:t> draft 2019/20 APP</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Strategic Planning Unit</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539694">
                <a:tc>
                  <a:txBody>
                    <a:bodyPr/>
                    <a:lstStyle/>
                    <a:p>
                      <a:pPr algn="l">
                        <a:lnSpc>
                          <a:spcPct val="107000"/>
                        </a:lnSpc>
                        <a:spcAft>
                          <a:spcPts val="0"/>
                        </a:spcAft>
                      </a:pPr>
                      <a:r>
                        <a:rPr lang="en-ZA" sz="1600" b="1" dirty="0">
                          <a:solidFill>
                            <a:srgbClr val="FF0000"/>
                          </a:solidFill>
                          <a:effectLst/>
                        </a:rPr>
                        <a:t>10 August </a:t>
                      </a:r>
                      <a:endParaRPr lang="en-Z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c>
                  <a:txBody>
                    <a:bodyPr/>
                    <a:lstStyle/>
                    <a:p>
                      <a:pPr algn="l">
                        <a:lnSpc>
                          <a:spcPct val="107000"/>
                        </a:lnSpc>
                        <a:spcAft>
                          <a:spcPts val="0"/>
                        </a:spcAft>
                      </a:pPr>
                      <a:r>
                        <a:rPr lang="en-ZA" sz="1600" b="1" dirty="0">
                          <a:solidFill>
                            <a:srgbClr val="FF0000"/>
                          </a:solidFill>
                          <a:effectLst/>
                        </a:rPr>
                        <a:t>SUBMISSION OF DEPARTMENTAL 1</a:t>
                      </a:r>
                      <a:r>
                        <a:rPr lang="en-ZA" sz="1600" b="1" baseline="30000" dirty="0">
                          <a:solidFill>
                            <a:srgbClr val="FF0000"/>
                          </a:solidFill>
                          <a:effectLst/>
                        </a:rPr>
                        <a:t>st </a:t>
                      </a:r>
                      <a:r>
                        <a:rPr lang="en-ZA" sz="1600" b="1" dirty="0">
                          <a:solidFill>
                            <a:srgbClr val="FF0000"/>
                          </a:solidFill>
                          <a:effectLst/>
                        </a:rPr>
                        <a:t>DRAFT 2019/2020 APP TO OTP </a:t>
                      </a:r>
                      <a:endParaRPr lang="en-Z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c>
                  <a:txBody>
                    <a:bodyPr/>
                    <a:lstStyle/>
                    <a:p>
                      <a:pPr algn="l">
                        <a:lnSpc>
                          <a:spcPct val="107000"/>
                        </a:lnSpc>
                        <a:spcAft>
                          <a:spcPts val="0"/>
                        </a:spcAft>
                      </a:pPr>
                      <a:r>
                        <a:rPr lang="en-ZA" sz="1600" b="1" dirty="0">
                          <a:solidFill>
                            <a:srgbClr val="FF0000"/>
                          </a:solidFill>
                          <a:effectLst/>
                        </a:rPr>
                        <a:t>All Departments  </a:t>
                      </a:r>
                      <a:endParaRPr lang="en-Z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r>
              <a:tr h="539694">
                <a:tc>
                  <a:txBody>
                    <a:bodyPr/>
                    <a:lstStyle/>
                    <a:p>
                      <a:pPr algn="l">
                        <a:lnSpc>
                          <a:spcPct val="107000"/>
                        </a:lnSpc>
                        <a:spcAft>
                          <a:spcPts val="0"/>
                        </a:spcAft>
                      </a:pPr>
                      <a:r>
                        <a:rPr lang="en-ZA" sz="1600" b="1">
                          <a:solidFill>
                            <a:srgbClr val="FF0000"/>
                          </a:solidFill>
                          <a:effectLst/>
                        </a:rPr>
                        <a:t> </a:t>
                      </a:r>
                      <a:endParaRPr lang="en-ZA" sz="20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c>
                  <a:txBody>
                    <a:bodyPr/>
                    <a:lstStyle/>
                    <a:p>
                      <a:pPr algn="l">
                        <a:lnSpc>
                          <a:spcPct val="107000"/>
                        </a:lnSpc>
                        <a:spcAft>
                          <a:spcPts val="0"/>
                        </a:spcAft>
                      </a:pPr>
                      <a:r>
                        <a:rPr lang="en-ZA" sz="1600" b="1">
                          <a:solidFill>
                            <a:srgbClr val="FF0000"/>
                          </a:solidFill>
                          <a:effectLst/>
                        </a:rPr>
                        <a:t>SUBMISSION OF ENTITY 1</a:t>
                      </a:r>
                      <a:r>
                        <a:rPr lang="en-ZA" sz="1600" b="1" baseline="30000">
                          <a:solidFill>
                            <a:srgbClr val="FF0000"/>
                          </a:solidFill>
                          <a:effectLst/>
                        </a:rPr>
                        <a:t>st</a:t>
                      </a:r>
                      <a:r>
                        <a:rPr lang="en-ZA" sz="1600" b="1">
                          <a:solidFill>
                            <a:srgbClr val="FF0000"/>
                          </a:solidFill>
                          <a:effectLst/>
                        </a:rPr>
                        <a:t> DRAFT 2019/2020 APP with ASSESSMENT to OTP </a:t>
                      </a:r>
                      <a:endParaRPr lang="en-ZA" sz="20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c>
                  <a:txBody>
                    <a:bodyPr/>
                    <a:lstStyle/>
                    <a:p>
                      <a:pPr algn="l">
                        <a:lnSpc>
                          <a:spcPct val="107000"/>
                        </a:lnSpc>
                        <a:spcAft>
                          <a:spcPts val="0"/>
                        </a:spcAft>
                      </a:pPr>
                      <a:r>
                        <a:rPr lang="en-ZA" sz="1600" b="1" dirty="0">
                          <a:solidFill>
                            <a:srgbClr val="FF0000"/>
                          </a:solidFill>
                          <a:effectLst/>
                        </a:rPr>
                        <a:t>All Departments </a:t>
                      </a:r>
                      <a:endParaRPr lang="en-Z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r>
              <a:tr h="539694">
                <a:tc>
                  <a:txBody>
                    <a:bodyPr/>
                    <a:lstStyle/>
                    <a:p>
                      <a:pPr algn="l">
                        <a:lnSpc>
                          <a:spcPct val="107000"/>
                        </a:lnSpc>
                        <a:spcAft>
                          <a:spcPts val="0"/>
                        </a:spcAft>
                      </a:pPr>
                      <a:r>
                        <a:rPr lang="en-ZA" sz="1600">
                          <a:effectLst/>
                        </a:rPr>
                        <a:t>30 August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OTP submit DEPARTMENTAL 1</a:t>
                      </a:r>
                      <a:r>
                        <a:rPr lang="en-ZA" sz="1600" baseline="30000">
                          <a:effectLst/>
                        </a:rPr>
                        <a:t>st</a:t>
                      </a:r>
                      <a:r>
                        <a:rPr lang="en-ZA" sz="1600">
                          <a:effectLst/>
                        </a:rPr>
                        <a:t> DRAFT 2019/2020 APPs and ASSESSMENTS to DPME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OTP</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539694">
                <a:tc>
                  <a:txBody>
                    <a:bodyPr/>
                    <a:lstStyle/>
                    <a:p>
                      <a:pPr algn="l">
                        <a:lnSpc>
                          <a:spcPct val="107000"/>
                        </a:lnSpc>
                        <a:spcAft>
                          <a:spcPts val="0"/>
                        </a:spcAft>
                      </a:pPr>
                      <a:r>
                        <a:rPr lang="en-ZA" sz="1600">
                          <a:effectLst/>
                        </a:rPr>
                        <a:t>30 August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OTP provide feedback to Departments on Entity Assessments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OTP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bl>
          </a:graphicData>
        </a:graphic>
      </p:graphicFrame>
    </p:spTree>
    <p:extLst>
      <p:ext uri="{BB962C8B-B14F-4D97-AF65-F5344CB8AC3E}">
        <p14:creationId xmlns:p14="http://schemas.microsoft.com/office/powerpoint/2010/main" val="2538637687"/>
      </p:ext>
    </p:extLst>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2123418-0316-4D83-AD87-B2AA7F2112A9}" type="slidenum">
              <a:rPr lang="en-US" smtClean="0"/>
              <a:pPr>
                <a:defRPr/>
              </a:pPr>
              <a:t>4</a:t>
            </a:fld>
            <a:endParaRPr lang="en-US"/>
          </a:p>
        </p:txBody>
      </p:sp>
      <p:sp>
        <p:nvSpPr>
          <p:cNvPr id="6" name="Rounded Rectangle 5"/>
          <p:cNvSpPr/>
          <p:nvPr/>
        </p:nvSpPr>
        <p:spPr>
          <a:xfrm>
            <a:off x="287369" y="1606"/>
            <a:ext cx="8640763" cy="1043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sz="4000" b="1" dirty="0" smtClean="0">
                <a:latin typeface="Calibri" panose="020F0502020204030204" pitchFamily="34" charset="0"/>
              </a:rPr>
              <a:t>Strategic Planning Calendar </a:t>
            </a:r>
            <a:endParaRPr lang="en-ZA" sz="4000" b="1" dirty="0">
              <a:solidFill>
                <a:schemeClr val="bg1"/>
              </a:solidFill>
              <a:latin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63486816"/>
              </p:ext>
            </p:extLst>
          </p:nvPr>
        </p:nvGraphicFramePr>
        <p:xfrm>
          <a:off x="56810" y="1134198"/>
          <a:ext cx="9072500" cy="5440612"/>
        </p:xfrm>
        <a:graphic>
          <a:graphicData uri="http://schemas.openxmlformats.org/drawingml/2006/table">
            <a:tbl>
              <a:tblPr firstRow="1" firstCol="1" bandRow="1">
                <a:tableStyleId>{5940675A-B579-460E-94D1-54222C63F5DA}</a:tableStyleId>
              </a:tblPr>
              <a:tblGrid>
                <a:gridCol w="1485837"/>
                <a:gridCol w="5570548"/>
                <a:gridCol w="2016115"/>
              </a:tblGrid>
              <a:tr h="272031">
                <a:tc>
                  <a:txBody>
                    <a:bodyPr/>
                    <a:lstStyle/>
                    <a:p>
                      <a:pPr algn="l">
                        <a:lnSpc>
                          <a:spcPct val="107000"/>
                        </a:lnSpc>
                        <a:spcAft>
                          <a:spcPts val="0"/>
                        </a:spcAft>
                      </a:pPr>
                      <a:r>
                        <a:rPr lang="en-ZA" sz="1400" b="1" dirty="0">
                          <a:effectLst/>
                        </a:rPr>
                        <a:t>DATE</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b="1">
                          <a:effectLst/>
                        </a:rPr>
                        <a:t>ACTIVITY</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b="1" dirty="0">
                          <a:effectLst/>
                        </a:rPr>
                        <a:t>RESPONSIBILITY</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72031">
                <a:tc gridSpan="3">
                  <a:txBody>
                    <a:bodyPr/>
                    <a:lstStyle/>
                    <a:p>
                      <a:pPr algn="l">
                        <a:lnSpc>
                          <a:spcPct val="107000"/>
                        </a:lnSpc>
                        <a:spcAft>
                          <a:spcPts val="0"/>
                        </a:spcAft>
                      </a:pPr>
                      <a:r>
                        <a:rPr lang="en-ZA" sz="1400" dirty="0">
                          <a:effectLst/>
                        </a:rPr>
                        <a:t>SEPTEMBER 2018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hMerge="1">
                  <a:txBody>
                    <a:bodyPr/>
                    <a:lstStyle/>
                    <a:p>
                      <a:endParaRPr lang="en-ZA"/>
                    </a:p>
                  </a:txBody>
                  <a:tcPr/>
                </a:tc>
                <a:tc hMerge="1">
                  <a:txBody>
                    <a:bodyPr/>
                    <a:lstStyle/>
                    <a:p>
                      <a:endParaRPr lang="en-ZA"/>
                    </a:p>
                  </a:txBody>
                  <a:tcPr/>
                </a:tc>
              </a:tr>
              <a:tr h="272031">
                <a:tc>
                  <a:txBody>
                    <a:bodyPr/>
                    <a:lstStyle/>
                    <a:p>
                      <a:pPr algn="l">
                        <a:lnSpc>
                          <a:spcPct val="107000"/>
                        </a:lnSpc>
                        <a:spcAft>
                          <a:spcPts val="0"/>
                        </a:spcAft>
                      </a:pPr>
                      <a:r>
                        <a:rPr lang="en-ZA" sz="1400">
                          <a:effectLst/>
                        </a:rPr>
                        <a:t>13 September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a:effectLst/>
                        </a:rPr>
                        <a:t>Joint Strategic Planning Forum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a:effectLst/>
                        </a:rPr>
                        <a:t>All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72031">
                <a:tc gridSpan="3">
                  <a:txBody>
                    <a:bodyPr/>
                    <a:lstStyle/>
                    <a:p>
                      <a:pPr algn="l">
                        <a:lnSpc>
                          <a:spcPct val="107000"/>
                        </a:lnSpc>
                        <a:spcAft>
                          <a:spcPts val="0"/>
                        </a:spcAft>
                      </a:pPr>
                      <a:r>
                        <a:rPr lang="en-ZA" sz="1400" dirty="0">
                          <a:effectLst/>
                        </a:rPr>
                        <a:t>OCTOBER 2018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hMerge="1">
                  <a:txBody>
                    <a:bodyPr/>
                    <a:lstStyle/>
                    <a:p>
                      <a:endParaRPr lang="en-ZA"/>
                    </a:p>
                  </a:txBody>
                  <a:tcPr/>
                </a:tc>
                <a:tc hMerge="1">
                  <a:txBody>
                    <a:bodyPr/>
                    <a:lstStyle/>
                    <a:p>
                      <a:endParaRPr lang="en-ZA"/>
                    </a:p>
                  </a:txBody>
                  <a:tcPr/>
                </a:tc>
              </a:tr>
              <a:tr h="544060">
                <a:tc>
                  <a:txBody>
                    <a:bodyPr/>
                    <a:lstStyle/>
                    <a:p>
                      <a:pPr algn="l">
                        <a:lnSpc>
                          <a:spcPct val="107000"/>
                        </a:lnSpc>
                        <a:spcAft>
                          <a:spcPts val="0"/>
                        </a:spcAft>
                      </a:pPr>
                      <a:r>
                        <a:rPr lang="en-ZA" sz="1400">
                          <a:effectLst/>
                        </a:rPr>
                        <a:t>1 - 5 October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a:effectLst/>
                        </a:rPr>
                        <a:t>First draft Assessments of Departments circulated to all Departments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a:effectLst/>
                        </a:rPr>
                        <a:t>OTP</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544060">
                <a:tc>
                  <a:txBody>
                    <a:bodyPr/>
                    <a:lstStyle/>
                    <a:p>
                      <a:pPr algn="l">
                        <a:lnSpc>
                          <a:spcPct val="107000"/>
                        </a:lnSpc>
                        <a:spcAft>
                          <a:spcPts val="0"/>
                        </a:spcAft>
                      </a:pPr>
                      <a:r>
                        <a:rPr lang="en-ZA" sz="1400">
                          <a:effectLst/>
                        </a:rPr>
                        <a:t>15 October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dirty="0">
                          <a:effectLst/>
                        </a:rPr>
                        <a:t>Entities to submit their 2</a:t>
                      </a:r>
                      <a:r>
                        <a:rPr lang="en-ZA" sz="1400" baseline="30000" dirty="0">
                          <a:effectLst/>
                        </a:rPr>
                        <a:t>nd</a:t>
                      </a:r>
                      <a:r>
                        <a:rPr lang="en-ZA" sz="1400" dirty="0">
                          <a:effectLst/>
                        </a:rPr>
                        <a:t> draft 2019/2020 APPs to their respective Departments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a:effectLst/>
                        </a:rPr>
                        <a:t>Entity Manager</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72031">
                <a:tc>
                  <a:txBody>
                    <a:bodyPr/>
                    <a:lstStyle/>
                    <a:p>
                      <a:pPr algn="l">
                        <a:lnSpc>
                          <a:spcPct val="107000"/>
                        </a:lnSpc>
                        <a:spcAft>
                          <a:spcPts val="0"/>
                        </a:spcAft>
                      </a:pPr>
                      <a:r>
                        <a:rPr lang="en-ZA" sz="1400">
                          <a:effectLst/>
                        </a:rPr>
                        <a:t>25 October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a:effectLst/>
                        </a:rPr>
                        <a:t>Asikhulume Planning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a:effectLst/>
                        </a:rPr>
                        <a:t>OTP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544060">
                <a:tc>
                  <a:txBody>
                    <a:bodyPr/>
                    <a:lstStyle/>
                    <a:p>
                      <a:pPr algn="l">
                        <a:lnSpc>
                          <a:spcPct val="107000"/>
                        </a:lnSpc>
                        <a:spcAft>
                          <a:spcPts val="0"/>
                        </a:spcAft>
                      </a:pPr>
                      <a:r>
                        <a:rPr lang="en-ZA" sz="1400">
                          <a:effectLst/>
                        </a:rPr>
                        <a:t>October</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a:effectLst/>
                        </a:rPr>
                        <a:t>Collation &amp; assessment of 2</a:t>
                      </a:r>
                      <a:r>
                        <a:rPr lang="en-ZA" sz="1400" baseline="30000">
                          <a:effectLst/>
                        </a:rPr>
                        <a:t>nd</a:t>
                      </a:r>
                      <a:r>
                        <a:rPr lang="en-ZA" sz="1400">
                          <a:effectLst/>
                        </a:rPr>
                        <a:t> draft APP inputs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a:effectLst/>
                        </a:rPr>
                        <a:t>Strategic Planning Units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72031">
                <a:tc gridSpan="3">
                  <a:txBody>
                    <a:bodyPr/>
                    <a:lstStyle/>
                    <a:p>
                      <a:pPr algn="l">
                        <a:lnSpc>
                          <a:spcPct val="107000"/>
                        </a:lnSpc>
                        <a:spcAft>
                          <a:spcPts val="0"/>
                        </a:spcAft>
                      </a:pPr>
                      <a:r>
                        <a:rPr lang="en-ZA" sz="1400" dirty="0">
                          <a:effectLst/>
                        </a:rPr>
                        <a:t>NOVEMBER 2018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hMerge="1">
                  <a:txBody>
                    <a:bodyPr/>
                    <a:lstStyle/>
                    <a:p>
                      <a:endParaRPr lang="en-ZA"/>
                    </a:p>
                  </a:txBody>
                  <a:tcPr/>
                </a:tc>
                <a:tc hMerge="1">
                  <a:txBody>
                    <a:bodyPr/>
                    <a:lstStyle/>
                    <a:p>
                      <a:endParaRPr lang="en-ZA"/>
                    </a:p>
                  </a:txBody>
                  <a:tcPr/>
                </a:tc>
              </a:tr>
              <a:tr h="272031">
                <a:tc>
                  <a:txBody>
                    <a:bodyPr/>
                    <a:lstStyle/>
                    <a:p>
                      <a:pPr algn="l">
                        <a:lnSpc>
                          <a:spcPct val="107000"/>
                        </a:lnSpc>
                        <a:spcAft>
                          <a:spcPts val="0"/>
                        </a:spcAft>
                      </a:pPr>
                      <a:r>
                        <a:rPr lang="en-ZA" sz="1400">
                          <a:effectLst/>
                        </a:rPr>
                        <a:t>1 – 8 November</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a:effectLst/>
                        </a:rPr>
                        <a:t>Consolidation &amp; Editing of 2</a:t>
                      </a:r>
                      <a:r>
                        <a:rPr lang="en-ZA" sz="1400" baseline="30000">
                          <a:effectLst/>
                        </a:rPr>
                        <a:t>nd</a:t>
                      </a:r>
                      <a:r>
                        <a:rPr lang="en-ZA" sz="1400">
                          <a:effectLst/>
                        </a:rPr>
                        <a:t> draft 2019/2020 APP</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a:effectLst/>
                        </a:rPr>
                        <a:t>Strategic Planning Unit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72031">
                <a:tc>
                  <a:txBody>
                    <a:bodyPr/>
                    <a:lstStyle/>
                    <a:p>
                      <a:pPr algn="l">
                        <a:lnSpc>
                          <a:spcPct val="107000"/>
                        </a:lnSpc>
                        <a:spcAft>
                          <a:spcPts val="0"/>
                        </a:spcAft>
                      </a:pPr>
                      <a:r>
                        <a:rPr lang="en-ZA" sz="1400" b="1" dirty="0">
                          <a:solidFill>
                            <a:srgbClr val="FF0000"/>
                          </a:solidFill>
                          <a:effectLst/>
                        </a:rPr>
                        <a:t>9 November </a:t>
                      </a:r>
                      <a:endParaRPr lang="en-ZA"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c>
                  <a:txBody>
                    <a:bodyPr/>
                    <a:lstStyle/>
                    <a:p>
                      <a:pPr algn="l">
                        <a:lnSpc>
                          <a:spcPct val="107000"/>
                        </a:lnSpc>
                        <a:spcAft>
                          <a:spcPts val="0"/>
                        </a:spcAft>
                      </a:pPr>
                      <a:r>
                        <a:rPr lang="en-ZA" sz="1400" b="1" dirty="0">
                          <a:solidFill>
                            <a:srgbClr val="FF0000"/>
                          </a:solidFill>
                          <a:effectLst/>
                        </a:rPr>
                        <a:t>SUBMISSION OF 2</a:t>
                      </a:r>
                      <a:r>
                        <a:rPr lang="en-ZA" sz="1400" b="1" baseline="30000" dirty="0">
                          <a:solidFill>
                            <a:srgbClr val="FF0000"/>
                          </a:solidFill>
                          <a:effectLst/>
                        </a:rPr>
                        <a:t>nd</a:t>
                      </a:r>
                      <a:r>
                        <a:rPr lang="en-ZA" sz="1400" b="1" dirty="0">
                          <a:solidFill>
                            <a:srgbClr val="FF0000"/>
                          </a:solidFill>
                          <a:effectLst/>
                        </a:rPr>
                        <a:t> DRAFT 2019/2020 APP TO OTP </a:t>
                      </a:r>
                      <a:endParaRPr lang="en-ZA"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c>
                  <a:txBody>
                    <a:bodyPr/>
                    <a:lstStyle/>
                    <a:p>
                      <a:pPr algn="l">
                        <a:lnSpc>
                          <a:spcPct val="107000"/>
                        </a:lnSpc>
                        <a:spcAft>
                          <a:spcPts val="0"/>
                        </a:spcAft>
                      </a:pPr>
                      <a:r>
                        <a:rPr lang="en-ZA" sz="1400" b="1">
                          <a:solidFill>
                            <a:srgbClr val="FF0000"/>
                          </a:solidFill>
                          <a:effectLst/>
                        </a:rPr>
                        <a:t>All Departments  </a:t>
                      </a:r>
                      <a:endParaRPr lang="en-ZA" sz="14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r>
              <a:tr h="544060">
                <a:tc>
                  <a:txBody>
                    <a:bodyPr/>
                    <a:lstStyle/>
                    <a:p>
                      <a:pPr algn="l">
                        <a:lnSpc>
                          <a:spcPct val="107000"/>
                        </a:lnSpc>
                        <a:spcAft>
                          <a:spcPts val="0"/>
                        </a:spcAft>
                      </a:pPr>
                      <a:r>
                        <a:rPr lang="en-ZA" sz="1400" b="1">
                          <a:solidFill>
                            <a:srgbClr val="FF0000"/>
                          </a:solidFill>
                          <a:effectLst/>
                        </a:rPr>
                        <a:t> </a:t>
                      </a:r>
                      <a:endParaRPr lang="en-ZA" sz="14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c>
                  <a:txBody>
                    <a:bodyPr/>
                    <a:lstStyle/>
                    <a:p>
                      <a:pPr algn="l">
                        <a:lnSpc>
                          <a:spcPct val="107000"/>
                        </a:lnSpc>
                        <a:spcAft>
                          <a:spcPts val="0"/>
                        </a:spcAft>
                      </a:pPr>
                      <a:r>
                        <a:rPr lang="en-ZA" sz="1400" b="1" dirty="0">
                          <a:solidFill>
                            <a:srgbClr val="FF0000"/>
                          </a:solidFill>
                          <a:effectLst/>
                        </a:rPr>
                        <a:t>SUBMISSION OF ENTITY 2</a:t>
                      </a:r>
                      <a:r>
                        <a:rPr lang="en-ZA" sz="1400" b="1" baseline="30000" dirty="0">
                          <a:solidFill>
                            <a:srgbClr val="FF0000"/>
                          </a:solidFill>
                          <a:effectLst/>
                        </a:rPr>
                        <a:t>nd</a:t>
                      </a:r>
                      <a:r>
                        <a:rPr lang="en-ZA" sz="1400" b="1" dirty="0">
                          <a:solidFill>
                            <a:srgbClr val="FF0000"/>
                          </a:solidFill>
                          <a:effectLst/>
                        </a:rPr>
                        <a:t> DRAFT 2019/2020 APP with ASSESSMENT to OTP </a:t>
                      </a:r>
                      <a:endParaRPr lang="en-ZA"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c>
                  <a:txBody>
                    <a:bodyPr/>
                    <a:lstStyle/>
                    <a:p>
                      <a:pPr algn="l">
                        <a:lnSpc>
                          <a:spcPct val="107000"/>
                        </a:lnSpc>
                        <a:spcAft>
                          <a:spcPts val="0"/>
                        </a:spcAft>
                      </a:pPr>
                      <a:r>
                        <a:rPr lang="en-ZA" sz="1400" b="1" dirty="0">
                          <a:solidFill>
                            <a:srgbClr val="FF0000"/>
                          </a:solidFill>
                          <a:effectLst/>
                        </a:rPr>
                        <a:t>All Departments </a:t>
                      </a:r>
                      <a:endParaRPr lang="en-ZA"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r>
              <a:tr h="272031">
                <a:tc>
                  <a:txBody>
                    <a:bodyPr/>
                    <a:lstStyle/>
                    <a:p>
                      <a:pPr algn="l">
                        <a:lnSpc>
                          <a:spcPct val="107000"/>
                        </a:lnSpc>
                        <a:spcAft>
                          <a:spcPts val="0"/>
                        </a:spcAft>
                      </a:pPr>
                      <a:r>
                        <a:rPr lang="en-ZA" sz="1400">
                          <a:effectLst/>
                        </a:rPr>
                        <a:t>30 November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dirty="0">
                          <a:effectLst/>
                        </a:rPr>
                        <a:t>SUBMISSION OF 2</a:t>
                      </a:r>
                      <a:r>
                        <a:rPr lang="en-ZA" sz="1400" baseline="30000" dirty="0">
                          <a:effectLst/>
                        </a:rPr>
                        <a:t>nd</a:t>
                      </a:r>
                      <a:r>
                        <a:rPr lang="en-ZA" sz="1400" dirty="0">
                          <a:effectLst/>
                        </a:rPr>
                        <a:t> </a:t>
                      </a:r>
                      <a:r>
                        <a:rPr lang="en-ZA" sz="1400" baseline="30000" dirty="0">
                          <a:effectLst/>
                        </a:rPr>
                        <a:t> </a:t>
                      </a:r>
                      <a:r>
                        <a:rPr lang="en-ZA" sz="1400" dirty="0">
                          <a:effectLst/>
                        </a:rPr>
                        <a:t>DRAFT 2019/2020 APP TO DPME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a:effectLst/>
                        </a:rPr>
                        <a:t>OTP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72031">
                <a:tc>
                  <a:txBody>
                    <a:bodyPr/>
                    <a:lstStyle/>
                    <a:p>
                      <a:pPr algn="l">
                        <a:lnSpc>
                          <a:spcPct val="107000"/>
                        </a:lnSpc>
                        <a:spcAft>
                          <a:spcPts val="0"/>
                        </a:spcAft>
                      </a:pPr>
                      <a:r>
                        <a:rPr lang="en-ZA" sz="1400" dirty="0">
                          <a:effectLst/>
                        </a:rPr>
                        <a:t>30 November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a:effectLst/>
                        </a:rPr>
                        <a:t>OTP provide feedback to Departments on Entity Assessments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dirty="0">
                          <a:effectLst/>
                        </a:rPr>
                        <a:t>OTP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72031">
                <a:tc gridSpan="3">
                  <a:txBody>
                    <a:bodyPr/>
                    <a:lstStyle/>
                    <a:p>
                      <a:pPr algn="l">
                        <a:lnSpc>
                          <a:spcPct val="107000"/>
                        </a:lnSpc>
                        <a:spcAft>
                          <a:spcPts val="0"/>
                        </a:spcAft>
                      </a:pPr>
                      <a:r>
                        <a:rPr lang="en-ZA" sz="1400" b="0" dirty="0">
                          <a:effectLst/>
                        </a:rPr>
                        <a:t>DECEMBER 2018</a:t>
                      </a:r>
                      <a:endParaRPr lang="en-ZA"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hMerge="1">
                  <a:txBody>
                    <a:bodyPr/>
                    <a:lstStyle/>
                    <a:p>
                      <a:endParaRPr lang="en-ZA"/>
                    </a:p>
                  </a:txBody>
                  <a:tcPr/>
                </a:tc>
                <a:tc hMerge="1">
                  <a:txBody>
                    <a:bodyPr/>
                    <a:lstStyle/>
                    <a:p>
                      <a:endParaRPr lang="en-ZA"/>
                    </a:p>
                  </a:txBody>
                  <a:tcPr/>
                </a:tc>
              </a:tr>
              <a:tr h="272031">
                <a:tc>
                  <a:txBody>
                    <a:bodyPr/>
                    <a:lstStyle/>
                    <a:p>
                      <a:pPr algn="l">
                        <a:lnSpc>
                          <a:spcPct val="107000"/>
                        </a:lnSpc>
                        <a:spcAft>
                          <a:spcPts val="0"/>
                        </a:spcAft>
                      </a:pPr>
                      <a:r>
                        <a:rPr lang="en-ZA" sz="1400" b="0">
                          <a:effectLst/>
                        </a:rPr>
                        <a:t>6 December </a:t>
                      </a:r>
                      <a:endParaRPr lang="en-ZA" sz="1400" b="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b="0" dirty="0">
                          <a:effectLst/>
                        </a:rPr>
                        <a:t>Joint Strategic Forum Meeting </a:t>
                      </a:r>
                      <a:endParaRPr lang="en-ZA"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400" b="0" dirty="0">
                          <a:effectLst/>
                        </a:rPr>
                        <a:t>All </a:t>
                      </a:r>
                      <a:endParaRPr lang="en-ZA"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bl>
          </a:graphicData>
        </a:graphic>
      </p:graphicFrame>
    </p:spTree>
    <p:extLst>
      <p:ext uri="{BB962C8B-B14F-4D97-AF65-F5344CB8AC3E}">
        <p14:creationId xmlns:p14="http://schemas.microsoft.com/office/powerpoint/2010/main" val="1503861864"/>
      </p:ext>
    </p:extLst>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2123418-0316-4D83-AD87-B2AA7F2112A9}" type="slidenum">
              <a:rPr lang="en-US" smtClean="0"/>
              <a:pPr>
                <a:defRPr/>
              </a:pPr>
              <a:t>5</a:t>
            </a:fld>
            <a:endParaRPr lang="en-US"/>
          </a:p>
        </p:txBody>
      </p:sp>
      <p:sp>
        <p:nvSpPr>
          <p:cNvPr id="6" name="Rounded Rectangle 5"/>
          <p:cNvSpPr/>
          <p:nvPr/>
        </p:nvSpPr>
        <p:spPr>
          <a:xfrm>
            <a:off x="251520" y="0"/>
            <a:ext cx="8640763" cy="1043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sz="4000" b="1" dirty="0" smtClean="0">
                <a:latin typeface="Calibri" panose="020F0502020204030204" pitchFamily="34" charset="0"/>
              </a:rPr>
              <a:t>Strategic Planning Calendar </a:t>
            </a:r>
            <a:endParaRPr lang="en-ZA" sz="4000" b="1" dirty="0">
              <a:solidFill>
                <a:schemeClr val="bg1"/>
              </a:solidFill>
              <a:latin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200607008"/>
              </p:ext>
            </p:extLst>
          </p:nvPr>
        </p:nvGraphicFramePr>
        <p:xfrm>
          <a:off x="107504" y="1146624"/>
          <a:ext cx="8964996" cy="5740277"/>
        </p:xfrm>
        <a:graphic>
          <a:graphicData uri="http://schemas.openxmlformats.org/drawingml/2006/table">
            <a:tbl>
              <a:tblPr firstRow="1" firstCol="1" bandRow="1">
                <a:tableStyleId>{5940675A-B579-460E-94D1-54222C63F5DA}</a:tableStyleId>
              </a:tblPr>
              <a:tblGrid>
                <a:gridCol w="1438362"/>
                <a:gridCol w="5526472"/>
                <a:gridCol w="2000162"/>
              </a:tblGrid>
              <a:tr h="234385">
                <a:tc>
                  <a:txBody>
                    <a:bodyPr/>
                    <a:lstStyle/>
                    <a:p>
                      <a:pPr algn="l">
                        <a:lnSpc>
                          <a:spcPct val="107000"/>
                        </a:lnSpc>
                        <a:spcAft>
                          <a:spcPts val="0"/>
                        </a:spcAft>
                      </a:pPr>
                      <a:r>
                        <a:rPr lang="en-ZA" sz="1600" b="1" dirty="0">
                          <a:effectLst/>
                        </a:rPr>
                        <a:t>DATE</a:t>
                      </a: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b="1">
                          <a:effectLst/>
                        </a:rPr>
                        <a:t>ACTIVITY</a:t>
                      </a:r>
                      <a:endParaRPr lang="en-ZA" sz="2000" b="1">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b="1" dirty="0">
                          <a:effectLst/>
                        </a:rPr>
                        <a:t>RESPONSIBILITY</a:t>
                      </a: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34385">
                <a:tc gridSpan="3">
                  <a:txBody>
                    <a:bodyPr/>
                    <a:lstStyle/>
                    <a:p>
                      <a:pPr algn="l">
                        <a:lnSpc>
                          <a:spcPct val="107000"/>
                        </a:lnSpc>
                        <a:spcAft>
                          <a:spcPts val="0"/>
                        </a:spcAft>
                      </a:pPr>
                      <a:r>
                        <a:rPr lang="en-ZA" sz="1600" dirty="0">
                          <a:effectLst/>
                        </a:rPr>
                        <a:t>FEBRUARY 2019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hMerge="1">
                  <a:txBody>
                    <a:bodyPr/>
                    <a:lstStyle/>
                    <a:p>
                      <a:endParaRPr lang="en-ZA"/>
                    </a:p>
                  </a:txBody>
                  <a:tcPr/>
                </a:tc>
                <a:tc hMerge="1">
                  <a:txBody>
                    <a:bodyPr/>
                    <a:lstStyle/>
                    <a:p>
                      <a:endParaRPr lang="en-ZA"/>
                    </a:p>
                  </a:txBody>
                  <a:tcPr/>
                </a:tc>
              </a:tr>
              <a:tr h="468770">
                <a:tc>
                  <a:txBody>
                    <a:bodyPr/>
                    <a:lstStyle/>
                    <a:p>
                      <a:pPr algn="l">
                        <a:lnSpc>
                          <a:spcPct val="107000"/>
                        </a:lnSpc>
                        <a:spcAft>
                          <a:spcPts val="0"/>
                        </a:spcAft>
                      </a:pPr>
                      <a:r>
                        <a:rPr lang="en-ZA" sz="1600">
                          <a:effectLst/>
                        </a:rPr>
                        <a:t>1 – 4 February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Second draft Assessments of Departments circulated to all Departments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OTP</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468770">
                <a:tc>
                  <a:txBody>
                    <a:bodyPr/>
                    <a:lstStyle/>
                    <a:p>
                      <a:pPr algn="l">
                        <a:lnSpc>
                          <a:spcPct val="107000"/>
                        </a:lnSpc>
                        <a:spcAft>
                          <a:spcPts val="0"/>
                        </a:spcAft>
                      </a:pPr>
                      <a:r>
                        <a:rPr lang="en-ZA" sz="1600">
                          <a:effectLst/>
                        </a:rPr>
                        <a:t>5 February</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Entities to submit their 3</a:t>
                      </a:r>
                      <a:r>
                        <a:rPr lang="en-ZA" sz="1600" baseline="30000" dirty="0">
                          <a:effectLst/>
                        </a:rPr>
                        <a:t>rd</a:t>
                      </a:r>
                      <a:r>
                        <a:rPr lang="en-ZA" sz="1600" dirty="0">
                          <a:effectLst/>
                        </a:rPr>
                        <a:t> draft 2019/2020 APPs to their respective departments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Entity Manager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34385">
                <a:tc>
                  <a:txBody>
                    <a:bodyPr/>
                    <a:lstStyle/>
                    <a:p>
                      <a:pPr algn="l">
                        <a:lnSpc>
                          <a:spcPct val="107000"/>
                        </a:lnSpc>
                        <a:spcAft>
                          <a:spcPts val="0"/>
                        </a:spcAft>
                      </a:pPr>
                      <a:r>
                        <a:rPr lang="en-ZA" sz="1600" b="1" dirty="0">
                          <a:solidFill>
                            <a:srgbClr val="FF0000"/>
                          </a:solidFill>
                          <a:effectLst/>
                        </a:rPr>
                        <a:t>11 February </a:t>
                      </a:r>
                      <a:endParaRPr lang="en-Z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c>
                  <a:txBody>
                    <a:bodyPr/>
                    <a:lstStyle/>
                    <a:p>
                      <a:pPr algn="l">
                        <a:lnSpc>
                          <a:spcPct val="107000"/>
                        </a:lnSpc>
                        <a:spcAft>
                          <a:spcPts val="0"/>
                        </a:spcAft>
                      </a:pPr>
                      <a:r>
                        <a:rPr lang="en-ZA" sz="1600" b="1" dirty="0">
                          <a:solidFill>
                            <a:srgbClr val="FF0000"/>
                          </a:solidFill>
                          <a:effectLst/>
                        </a:rPr>
                        <a:t>SUBMISSION OF 3</a:t>
                      </a:r>
                      <a:r>
                        <a:rPr lang="en-ZA" sz="1600" b="1" baseline="30000" dirty="0">
                          <a:solidFill>
                            <a:srgbClr val="FF0000"/>
                          </a:solidFill>
                          <a:effectLst/>
                        </a:rPr>
                        <a:t>rd</a:t>
                      </a:r>
                      <a:r>
                        <a:rPr lang="en-ZA" sz="1600" b="1" dirty="0">
                          <a:solidFill>
                            <a:srgbClr val="FF0000"/>
                          </a:solidFill>
                          <a:effectLst/>
                        </a:rPr>
                        <a:t> DRAFT 2019/2020 APP TO OTP </a:t>
                      </a:r>
                      <a:endParaRPr lang="en-Z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c>
                  <a:txBody>
                    <a:bodyPr/>
                    <a:lstStyle/>
                    <a:p>
                      <a:pPr algn="l">
                        <a:lnSpc>
                          <a:spcPct val="107000"/>
                        </a:lnSpc>
                        <a:spcAft>
                          <a:spcPts val="0"/>
                        </a:spcAft>
                      </a:pPr>
                      <a:r>
                        <a:rPr lang="en-ZA" sz="1600" b="1" dirty="0">
                          <a:solidFill>
                            <a:srgbClr val="FF0000"/>
                          </a:solidFill>
                          <a:effectLst/>
                        </a:rPr>
                        <a:t>All Departments  </a:t>
                      </a:r>
                      <a:endParaRPr lang="en-Z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r>
              <a:tr h="468770">
                <a:tc>
                  <a:txBody>
                    <a:bodyPr/>
                    <a:lstStyle/>
                    <a:p>
                      <a:pPr algn="l">
                        <a:lnSpc>
                          <a:spcPct val="107000"/>
                        </a:lnSpc>
                        <a:spcAft>
                          <a:spcPts val="0"/>
                        </a:spcAft>
                      </a:pPr>
                      <a:r>
                        <a:rPr lang="en-ZA" sz="1600" b="1">
                          <a:solidFill>
                            <a:srgbClr val="FF0000"/>
                          </a:solidFill>
                          <a:effectLst/>
                        </a:rPr>
                        <a:t> </a:t>
                      </a:r>
                      <a:endParaRPr lang="en-ZA" sz="20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c>
                  <a:txBody>
                    <a:bodyPr/>
                    <a:lstStyle/>
                    <a:p>
                      <a:pPr algn="l">
                        <a:lnSpc>
                          <a:spcPct val="107000"/>
                        </a:lnSpc>
                        <a:spcAft>
                          <a:spcPts val="0"/>
                        </a:spcAft>
                      </a:pPr>
                      <a:r>
                        <a:rPr lang="en-ZA" sz="1600" b="1" dirty="0">
                          <a:solidFill>
                            <a:srgbClr val="FF0000"/>
                          </a:solidFill>
                          <a:effectLst/>
                        </a:rPr>
                        <a:t>SUBMISSION OF ENTITY 3</a:t>
                      </a:r>
                      <a:r>
                        <a:rPr lang="en-ZA" sz="1600" b="1" baseline="30000" dirty="0">
                          <a:solidFill>
                            <a:srgbClr val="FF0000"/>
                          </a:solidFill>
                          <a:effectLst/>
                        </a:rPr>
                        <a:t>rd</a:t>
                      </a:r>
                      <a:r>
                        <a:rPr lang="en-ZA" sz="1600" b="1" dirty="0">
                          <a:solidFill>
                            <a:srgbClr val="FF0000"/>
                          </a:solidFill>
                          <a:effectLst/>
                        </a:rPr>
                        <a:t> DRAFT 2019/2020 APP with ASSESSMENT to OTP </a:t>
                      </a:r>
                      <a:endParaRPr lang="en-Z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c>
                  <a:txBody>
                    <a:bodyPr/>
                    <a:lstStyle/>
                    <a:p>
                      <a:pPr algn="l">
                        <a:lnSpc>
                          <a:spcPct val="107000"/>
                        </a:lnSpc>
                        <a:spcAft>
                          <a:spcPts val="0"/>
                        </a:spcAft>
                      </a:pPr>
                      <a:r>
                        <a:rPr lang="en-ZA" sz="1600" b="1" dirty="0">
                          <a:solidFill>
                            <a:srgbClr val="FF0000"/>
                          </a:solidFill>
                          <a:effectLst/>
                        </a:rPr>
                        <a:t>All Departments </a:t>
                      </a:r>
                      <a:endParaRPr lang="en-Z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solidFill>
                      <a:srgbClr val="FFFF00"/>
                    </a:solidFill>
                  </a:tcPr>
                </a:tc>
              </a:tr>
              <a:tr h="468770">
                <a:tc>
                  <a:txBody>
                    <a:bodyPr/>
                    <a:lstStyle/>
                    <a:p>
                      <a:pPr algn="l">
                        <a:lnSpc>
                          <a:spcPct val="107000"/>
                        </a:lnSpc>
                        <a:spcAft>
                          <a:spcPts val="0"/>
                        </a:spcAft>
                      </a:pPr>
                      <a:r>
                        <a:rPr lang="en-ZA" sz="1600">
                          <a:effectLst/>
                        </a:rPr>
                        <a:t>28 February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Third draft Assessments of Departments circulated to all Departments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OTP</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468770">
                <a:tc>
                  <a:txBody>
                    <a:bodyPr/>
                    <a:lstStyle/>
                    <a:p>
                      <a:pPr algn="l">
                        <a:lnSpc>
                          <a:spcPct val="107000"/>
                        </a:lnSpc>
                        <a:spcAft>
                          <a:spcPts val="0"/>
                        </a:spcAft>
                      </a:pPr>
                      <a:r>
                        <a:rPr lang="en-ZA" sz="16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OTP provide feedback to Departments on Entity Assessments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OTP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34385">
                <a:tc gridSpan="3">
                  <a:txBody>
                    <a:bodyPr/>
                    <a:lstStyle/>
                    <a:p>
                      <a:pPr algn="l">
                        <a:lnSpc>
                          <a:spcPct val="107000"/>
                        </a:lnSpc>
                        <a:spcAft>
                          <a:spcPts val="0"/>
                        </a:spcAft>
                      </a:pPr>
                      <a:r>
                        <a:rPr lang="en-ZA" sz="1600" dirty="0">
                          <a:effectLst/>
                        </a:rPr>
                        <a:t>MARCH 2019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hMerge="1">
                  <a:txBody>
                    <a:bodyPr/>
                    <a:lstStyle/>
                    <a:p>
                      <a:endParaRPr lang="en-ZA"/>
                    </a:p>
                  </a:txBody>
                  <a:tcPr/>
                </a:tc>
                <a:tc hMerge="1">
                  <a:txBody>
                    <a:bodyPr/>
                    <a:lstStyle/>
                    <a:p>
                      <a:endParaRPr lang="en-ZA"/>
                    </a:p>
                  </a:txBody>
                  <a:tcPr/>
                </a:tc>
              </a:tr>
              <a:tr h="234385">
                <a:tc>
                  <a:txBody>
                    <a:bodyPr/>
                    <a:lstStyle/>
                    <a:p>
                      <a:pPr algn="l">
                        <a:lnSpc>
                          <a:spcPct val="107000"/>
                        </a:lnSpc>
                        <a:spcAft>
                          <a:spcPts val="0"/>
                        </a:spcAft>
                      </a:pPr>
                      <a:r>
                        <a:rPr lang="en-ZA" sz="1600">
                          <a:effectLst/>
                        </a:rPr>
                        <a:t>1 – 5 March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2019/2020 APPs finalised and ready for signatures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All Departments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34385">
                <a:tc>
                  <a:txBody>
                    <a:bodyPr/>
                    <a:lstStyle/>
                    <a:p>
                      <a:pPr algn="l">
                        <a:lnSpc>
                          <a:spcPct val="107000"/>
                        </a:lnSpc>
                        <a:spcAft>
                          <a:spcPts val="0"/>
                        </a:spcAft>
                      </a:pPr>
                      <a:r>
                        <a:rPr lang="en-ZA" sz="1600">
                          <a:effectLst/>
                        </a:rPr>
                        <a:t>14 March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Joint Strategic Forum Meeting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All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34385">
                <a:tc>
                  <a:txBody>
                    <a:bodyPr/>
                    <a:lstStyle/>
                    <a:p>
                      <a:pPr algn="l">
                        <a:lnSpc>
                          <a:spcPct val="107000"/>
                        </a:lnSpc>
                        <a:spcAft>
                          <a:spcPts val="0"/>
                        </a:spcAft>
                      </a:pPr>
                      <a:r>
                        <a:rPr lang="en-ZA" sz="1600">
                          <a:effectLst/>
                        </a:rPr>
                        <a:t>6-31 March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OPS plans developed and finalised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All Departments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468770">
                <a:tc>
                  <a:txBody>
                    <a:bodyPr/>
                    <a:lstStyle/>
                    <a:p>
                      <a:pPr algn="l">
                        <a:lnSpc>
                          <a:spcPct val="107000"/>
                        </a:lnSpc>
                        <a:spcAft>
                          <a:spcPts val="0"/>
                        </a:spcAft>
                      </a:pPr>
                      <a:r>
                        <a:rPr lang="en-ZA" sz="1600">
                          <a:effectLst/>
                        </a:rPr>
                        <a:t>29 March 2019</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FINAL OPS PLANS IN PLACE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234385">
                <a:tc>
                  <a:txBody>
                    <a:bodyPr/>
                    <a:lstStyle/>
                    <a:p>
                      <a:pPr algn="l">
                        <a:lnSpc>
                          <a:spcPct val="107000"/>
                        </a:lnSpc>
                        <a:spcAft>
                          <a:spcPts val="0"/>
                        </a:spcAft>
                      </a:pPr>
                      <a:r>
                        <a:rPr lang="en-ZA" sz="1600">
                          <a:effectLst/>
                        </a:rPr>
                        <a:t>APRIL 2019</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r h="468770">
                <a:tc>
                  <a:txBody>
                    <a:bodyPr/>
                    <a:lstStyle/>
                    <a:p>
                      <a:pPr algn="l">
                        <a:lnSpc>
                          <a:spcPct val="107000"/>
                        </a:lnSpc>
                        <a:spcAft>
                          <a:spcPts val="0"/>
                        </a:spcAft>
                      </a:pPr>
                      <a:r>
                        <a:rPr lang="en-ZA" sz="1600">
                          <a:effectLst/>
                        </a:rPr>
                        <a:t>30 April – 30 May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a:effectLst/>
                        </a:rPr>
                        <a:t>FINAL adopted 2019/2020 APPs (Departments and Entities) to be submitted to OTP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c>
                  <a:txBody>
                    <a:bodyPr/>
                    <a:lstStyle/>
                    <a:p>
                      <a:pPr algn="l">
                        <a:lnSpc>
                          <a:spcPct val="107000"/>
                        </a:lnSpc>
                        <a:spcAft>
                          <a:spcPts val="0"/>
                        </a:spcAft>
                      </a:pPr>
                      <a:r>
                        <a:rPr lang="en-ZA" sz="1600" dirty="0">
                          <a:effectLst/>
                        </a:rPr>
                        <a:t>All Departments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496" marR="42496" marT="0" marB="0"/>
                </a:tc>
              </a:tr>
            </a:tbl>
          </a:graphicData>
        </a:graphic>
      </p:graphicFrame>
    </p:spTree>
    <p:extLst>
      <p:ext uri="{BB962C8B-B14F-4D97-AF65-F5344CB8AC3E}">
        <p14:creationId xmlns:p14="http://schemas.microsoft.com/office/powerpoint/2010/main" val="1806338702"/>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40313"/>
            <a:ext cx="9144000" cy="909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1" name="Picture 2" descr="http://www.kznonline.gov.za/images/stories/downloads/Logos/Coat_of_Arms-zulu.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5773738"/>
            <a:ext cx="1370013" cy="103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107950" y="225425"/>
            <a:ext cx="8892542" cy="1043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sz="4000" b="1" dirty="0" smtClean="0">
                <a:solidFill>
                  <a:schemeClr val="bg1"/>
                </a:solidFill>
                <a:latin typeface="Calibri" panose="020F0502020204030204" pitchFamily="34" charset="0"/>
              </a:rPr>
              <a:t>Strategic Planning Team OTP </a:t>
            </a:r>
            <a:endParaRPr lang="en-ZA" sz="4000" b="1" dirty="0">
              <a:solidFill>
                <a:schemeClr val="bg1"/>
              </a:solidFill>
              <a:latin typeface="Calibri" panose="020F0502020204030204" pitchFamily="34" charset="0"/>
            </a:endParaRPr>
          </a:p>
        </p:txBody>
      </p:sp>
      <p:sp>
        <p:nvSpPr>
          <p:cNvPr id="2253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BC65DC4-B375-4D75-8E85-57E5B3FF5DB0}" type="slidenum">
              <a:rPr lang="en-US" altLang="en-US" sz="1400" smtClean="0"/>
              <a:pPr>
                <a:spcBef>
                  <a:spcPct val="0"/>
                </a:spcBef>
                <a:buFontTx/>
                <a:buNone/>
              </a:pPr>
              <a:t>6</a:t>
            </a:fld>
            <a:endParaRPr lang="en-US" altLang="en-US" sz="1400" smtClean="0"/>
          </a:p>
        </p:txBody>
      </p:sp>
      <p:sp>
        <p:nvSpPr>
          <p:cNvPr id="22534" name="Rectangle 1"/>
          <p:cNvSpPr>
            <a:spLocks noChangeArrowheads="1"/>
          </p:cNvSpPr>
          <p:nvPr/>
        </p:nvSpPr>
        <p:spPr bwMode="auto">
          <a:xfrm>
            <a:off x="-9525" y="6467475"/>
            <a:ext cx="91440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900" b="1" i="1">
                <a:solidFill>
                  <a:srgbClr val="008000"/>
                </a:solidFill>
                <a:latin typeface="Verdana" panose="020B0604030504040204" pitchFamily="34" charset="0"/>
              </a:rPr>
              <a:t>To be the centre of governance, providing leadership towards achieving Vision 2035</a:t>
            </a:r>
            <a:r>
              <a:rPr lang="en-US" altLang="en-US" sz="900" b="1" i="1" baseline="30000">
                <a:solidFill>
                  <a:srgbClr val="008000"/>
                </a:solidFill>
                <a:latin typeface="Verdana" panose="020B0604030504040204" pitchFamily="34" charset="0"/>
              </a:rPr>
              <a:t>.</a:t>
            </a:r>
            <a:endParaRPr lang="en-ZA" altLang="en-US" sz="900">
              <a:solidFill>
                <a:srgbClr val="008000"/>
              </a:solidFill>
              <a:latin typeface="Verdana" panose="020B0604030504040204" pitchFamily="34" charset="0"/>
            </a:endParaRPr>
          </a:p>
        </p:txBody>
      </p:sp>
      <p:sp>
        <p:nvSpPr>
          <p:cNvPr id="2" name="Content Placeholder 1"/>
          <p:cNvSpPr>
            <a:spLocks noGrp="1"/>
          </p:cNvSpPr>
          <p:nvPr>
            <p:ph idx="1"/>
          </p:nvPr>
        </p:nvSpPr>
        <p:spPr>
          <a:xfrm>
            <a:off x="107950" y="1379885"/>
            <a:ext cx="8712968" cy="4976465"/>
          </a:xfrm>
          <a:solidFill>
            <a:schemeClr val="bg1"/>
          </a:solidFill>
        </p:spPr>
        <p:txBody>
          <a:bodyPr/>
          <a:lstStyle/>
          <a:p>
            <a:pPr algn="just">
              <a:lnSpc>
                <a:spcPct val="107000"/>
              </a:lnSpc>
              <a:spcAft>
                <a:spcPts val="0"/>
              </a:spcAft>
            </a:pPr>
            <a:r>
              <a:rPr lang="en-ZA" sz="2400" dirty="0" smtClean="0">
                <a:latin typeface="Calibri" panose="020F0502020204030204" pitchFamily="34" charset="0"/>
                <a:ea typeface="Calibri" panose="020F0502020204030204" pitchFamily="34" charset="0"/>
                <a:cs typeface="Times New Roman" panose="02020603050405020304" pitchFamily="18" charset="0"/>
              </a:rPr>
              <a:t>Strategic Planners are available to provide departments with the necessary support and guidance as required.</a:t>
            </a:r>
            <a:endParaRPr lang="en-ZA" sz="24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0"/>
              </a:spcAft>
            </a:pPr>
            <a:r>
              <a:rPr lang="en-ZA" sz="2000" dirty="0" smtClean="0">
                <a:latin typeface="Calibri" panose="020F0502020204030204" pitchFamily="34" charset="0"/>
                <a:cs typeface="Times New Roman" panose="02020603050405020304" pitchFamily="18" charset="0"/>
              </a:rPr>
              <a:t>Hlengiwe Xaba:  </a:t>
            </a:r>
            <a:r>
              <a:rPr lang="en-ZA" sz="2000" dirty="0" smtClean="0">
                <a:latin typeface="Calibri" panose="020F0502020204030204" pitchFamily="34" charset="0"/>
                <a:cs typeface="Times New Roman" panose="02020603050405020304" pitchFamily="18" charset="0"/>
                <a:hlinkClick r:id="rId5"/>
              </a:rPr>
              <a:t>hlengiwe.xaba@kznpremier.gov.za</a:t>
            </a:r>
            <a:r>
              <a:rPr lang="en-ZA" sz="2000" dirty="0" smtClean="0">
                <a:latin typeface="Calibri" panose="020F0502020204030204" pitchFamily="34" charset="0"/>
                <a:cs typeface="Times New Roman" panose="02020603050405020304" pitchFamily="18" charset="0"/>
              </a:rPr>
              <a:t>:  0635021949</a:t>
            </a:r>
          </a:p>
          <a:p>
            <a:pPr lvl="1" algn="just">
              <a:lnSpc>
                <a:spcPct val="107000"/>
              </a:lnSpc>
              <a:spcAft>
                <a:spcPts val="0"/>
              </a:spcAft>
            </a:pPr>
            <a:r>
              <a:rPr lang="en-ZA" sz="2000" dirty="0" err="1" smtClean="0">
                <a:latin typeface="Calibri" panose="020F0502020204030204" pitchFamily="34" charset="0"/>
                <a:cs typeface="Times New Roman" panose="02020603050405020304" pitchFamily="18" charset="0"/>
              </a:rPr>
              <a:t>Lindinjabulo</a:t>
            </a:r>
            <a:r>
              <a:rPr lang="en-ZA" sz="2000" dirty="0" smtClean="0">
                <a:latin typeface="Calibri" panose="020F0502020204030204" pitchFamily="34" charset="0"/>
                <a:cs typeface="Times New Roman" panose="02020603050405020304" pitchFamily="18" charset="0"/>
              </a:rPr>
              <a:t> </a:t>
            </a:r>
            <a:r>
              <a:rPr lang="en-ZA" sz="2000" dirty="0" err="1" smtClean="0">
                <a:latin typeface="Calibri" panose="020F0502020204030204" pitchFamily="34" charset="0"/>
                <a:cs typeface="Times New Roman" panose="02020603050405020304" pitchFamily="18" charset="0"/>
              </a:rPr>
              <a:t>Hlubi</a:t>
            </a:r>
            <a:r>
              <a:rPr lang="en-ZA" sz="2000" dirty="0" smtClean="0">
                <a:latin typeface="Calibri" panose="020F0502020204030204" pitchFamily="34" charset="0"/>
                <a:cs typeface="Times New Roman" panose="02020603050405020304" pitchFamily="18" charset="0"/>
              </a:rPr>
              <a:t>:  </a:t>
            </a:r>
            <a:r>
              <a:rPr lang="en-ZA" sz="2000" dirty="0" smtClean="0">
                <a:latin typeface="Calibri" panose="020F0502020204030204" pitchFamily="34" charset="0"/>
                <a:cs typeface="Times New Roman" panose="02020603050405020304" pitchFamily="18" charset="0"/>
                <a:hlinkClick r:id="rId6"/>
              </a:rPr>
              <a:t>linda.hlubi@kznpremier.gov.za</a:t>
            </a:r>
            <a:r>
              <a:rPr lang="en-ZA" sz="2000" dirty="0" smtClean="0">
                <a:latin typeface="Calibri" panose="020F0502020204030204" pitchFamily="34" charset="0"/>
                <a:cs typeface="Times New Roman" panose="02020603050405020304" pitchFamily="18" charset="0"/>
              </a:rPr>
              <a:t>:  0635021947</a:t>
            </a:r>
          </a:p>
          <a:p>
            <a:pPr lvl="1" algn="just">
              <a:lnSpc>
                <a:spcPct val="107000"/>
              </a:lnSpc>
              <a:spcAft>
                <a:spcPts val="0"/>
              </a:spcAft>
            </a:pPr>
            <a:r>
              <a:rPr lang="en-ZA" sz="2000" dirty="0" smtClean="0">
                <a:latin typeface="Calibri" panose="020F0502020204030204" pitchFamily="34" charset="0"/>
                <a:cs typeface="Times New Roman" panose="02020603050405020304" pitchFamily="18" charset="0"/>
              </a:rPr>
              <a:t>Ashika Singh: </a:t>
            </a:r>
            <a:r>
              <a:rPr lang="en-ZA" sz="2000" dirty="0" smtClean="0">
                <a:latin typeface="Calibri" panose="020F0502020204030204" pitchFamily="34" charset="0"/>
                <a:cs typeface="Times New Roman" panose="02020603050405020304" pitchFamily="18" charset="0"/>
                <a:hlinkClick r:id="rId7"/>
              </a:rPr>
              <a:t>ashika.singh@kznpremier.gov.za</a:t>
            </a:r>
            <a:r>
              <a:rPr lang="en-ZA" sz="2000" dirty="0" smtClean="0">
                <a:latin typeface="Calibri" panose="020F0502020204030204" pitchFamily="34" charset="0"/>
                <a:cs typeface="Times New Roman" panose="02020603050405020304" pitchFamily="18" charset="0"/>
              </a:rPr>
              <a:t>: 0786574207</a:t>
            </a:r>
            <a:endParaRPr lang="en-ZA" sz="2000" dirty="0">
              <a:latin typeface="Calibri" panose="020F0502020204030204" pitchFamily="34" charset="0"/>
              <a:cs typeface="Times New Roman" panose="02020603050405020304" pitchFamily="18" charset="0"/>
            </a:endParaRPr>
          </a:p>
          <a:p>
            <a:pPr algn="just">
              <a:lnSpc>
                <a:spcPct val="107000"/>
              </a:lnSpc>
              <a:spcAft>
                <a:spcPts val="0"/>
              </a:spcAft>
            </a:pPr>
            <a:endParaRPr lang="en-ZA" sz="1800" dirty="0">
              <a:latin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3880917"/>
            <a:ext cx="5688124" cy="2932633"/>
          </a:xfrm>
          <a:prstGeom prst="rect">
            <a:avLst/>
          </a:prstGeom>
          <a:blipFill>
            <a:blip r:embed="rId9"/>
            <a:tile tx="0" ty="0" sx="100000" sy="100000" flip="none" algn="tl"/>
          </a:blipFill>
        </p:spPr>
      </p:pic>
      <p:pic>
        <p:nvPicPr>
          <p:cNvPr id="4" name="Picture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615022" y="3889171"/>
            <a:ext cx="3642211" cy="3015034"/>
          </a:xfrm>
          <a:prstGeom prst="rect">
            <a:avLst/>
          </a:prstGeom>
          <a:ln>
            <a:noFill/>
          </a:ln>
          <a:effectLst>
            <a:softEdge rad="112500"/>
          </a:effectLst>
        </p:spPr>
      </p:pic>
    </p:spTree>
    <p:extLst>
      <p:ext uri="{BB962C8B-B14F-4D97-AF65-F5344CB8AC3E}">
        <p14:creationId xmlns:p14="http://schemas.microsoft.com/office/powerpoint/2010/main" val="1325843757"/>
      </p:ext>
    </p:extLst>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0313"/>
            <a:ext cx="9144000" cy="909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5" name="Picture 2" descr="http://www.kznonline.gov.za/images/stories/downloads/Logos/Coat_of_Arms-zul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773738"/>
            <a:ext cx="1370013" cy="103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144463" y="171450"/>
            <a:ext cx="8640762" cy="57626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sz="4000" b="1" dirty="0" smtClean="0">
                <a:solidFill>
                  <a:schemeClr val="bg1"/>
                </a:solidFill>
                <a:latin typeface="Calibri" panose="020F0502020204030204" pitchFamily="34" charset="0"/>
              </a:rPr>
              <a:t>Dates to be Remembered</a:t>
            </a:r>
            <a:endParaRPr lang="en-ZA" sz="4000" b="1" dirty="0">
              <a:solidFill>
                <a:schemeClr val="bg1"/>
              </a:solidFill>
              <a:latin typeface="Calibri" panose="020F0502020204030204" pitchFamily="34" charset="0"/>
            </a:endParaRPr>
          </a:p>
        </p:txBody>
      </p:sp>
      <p:sp>
        <p:nvSpPr>
          <p:cNvPr id="2" name="Rectangle 1"/>
          <p:cNvSpPr/>
          <p:nvPr/>
        </p:nvSpPr>
        <p:spPr>
          <a:xfrm>
            <a:off x="180975" y="1354197"/>
            <a:ext cx="8604250" cy="1077218"/>
          </a:xfrm>
          <a:prstGeom prst="rect">
            <a:avLst/>
          </a:prstGeom>
        </p:spPr>
        <p:txBody>
          <a:bodyPr>
            <a:spAutoFit/>
          </a:bodyPr>
          <a:lstStyle/>
          <a:p>
            <a:pPr algn="just">
              <a:spcAft>
                <a:spcPts val="0"/>
              </a:spcAft>
              <a:defRPr/>
            </a:pPr>
            <a:endParaRPr lang="en-ZA" sz="2800" dirty="0" smtClean="0">
              <a:latin typeface="Calibri" panose="020F0502020204030204" pitchFamily="34" charset="0"/>
            </a:endParaRPr>
          </a:p>
          <a:p>
            <a:pPr marL="342900" indent="-342900" algn="just">
              <a:spcAft>
                <a:spcPts val="0"/>
              </a:spcAft>
              <a:buFont typeface="Arial" panose="020B0604020202020204" pitchFamily="34" charset="0"/>
              <a:buChar char="•"/>
              <a:defRPr/>
            </a:pPr>
            <a:endParaRPr lang="en-ZA" sz="3600" dirty="0">
              <a:latin typeface="Calibri" panose="020F0502020204030204" pitchFamily="34" charset="0"/>
            </a:endParaRPr>
          </a:p>
        </p:txBody>
      </p:sp>
      <p:sp>
        <p:nvSpPr>
          <p:cNvPr id="2355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6743DF6-A90E-414F-A079-B7676F864370}" type="slidenum">
              <a:rPr lang="en-US" altLang="en-US" sz="1400" smtClean="0"/>
              <a:pPr>
                <a:spcBef>
                  <a:spcPct val="0"/>
                </a:spcBef>
                <a:buFontTx/>
                <a:buNone/>
              </a:pPr>
              <a:t>7</a:t>
            </a:fld>
            <a:endParaRPr lang="en-US" altLang="en-US" sz="1400" smtClean="0"/>
          </a:p>
        </p:txBody>
      </p:sp>
      <p:sp>
        <p:nvSpPr>
          <p:cNvPr id="23559" name="Rectangle 1"/>
          <p:cNvSpPr>
            <a:spLocks noChangeArrowheads="1"/>
          </p:cNvSpPr>
          <p:nvPr/>
        </p:nvSpPr>
        <p:spPr bwMode="auto">
          <a:xfrm>
            <a:off x="-106363" y="6483350"/>
            <a:ext cx="9144001"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900" b="1" i="1">
                <a:solidFill>
                  <a:srgbClr val="008000"/>
                </a:solidFill>
                <a:latin typeface="Verdana" panose="020B0604030504040204" pitchFamily="34" charset="0"/>
              </a:rPr>
              <a:t>To be the Centre of governance, providing leadership towards achieving Vision 2035</a:t>
            </a:r>
            <a:r>
              <a:rPr lang="en-US" altLang="en-US" sz="900" b="1" i="1" baseline="30000">
                <a:solidFill>
                  <a:srgbClr val="008000"/>
                </a:solidFill>
                <a:latin typeface="Verdana" panose="020B0604030504040204" pitchFamily="34" charset="0"/>
              </a:rPr>
              <a:t>.</a:t>
            </a:r>
            <a:endParaRPr lang="en-ZA" altLang="en-US" sz="900">
              <a:solidFill>
                <a:srgbClr val="008000"/>
              </a:solidFill>
              <a:latin typeface="Verdana" panose="020B060403050404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543876309"/>
              </p:ext>
            </p:extLst>
          </p:nvPr>
        </p:nvGraphicFramePr>
        <p:xfrm>
          <a:off x="320729" y="1121029"/>
          <a:ext cx="8363272" cy="3652584"/>
        </p:xfrm>
        <a:graphic>
          <a:graphicData uri="http://schemas.openxmlformats.org/drawingml/2006/table">
            <a:tbl>
              <a:tblPr firstRow="1" firstCol="1" bandRow="1"/>
              <a:tblGrid>
                <a:gridCol w="4376763"/>
                <a:gridCol w="2115653"/>
                <a:gridCol w="1870856"/>
              </a:tblGrid>
              <a:tr h="1155355">
                <a:tc rowSpan="3">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08080"/>
                      </a:solidFill>
                      <a:prstDash val="solid"/>
                      <a:round/>
                      <a:headEnd type="none" w="med" len="med"/>
                      <a:tailEnd type="none" w="med" len="med"/>
                    </a:lnR>
                    <a:lnT>
                      <a:noFill/>
                    </a:lnT>
                    <a:lnB>
                      <a:noFill/>
                    </a:lnB>
                  </a:tcPr>
                </a:tc>
                <a:tc>
                  <a:txBody>
                    <a:bodyPr/>
                    <a:lstStyle/>
                    <a:p>
                      <a:pPr algn="ctr">
                        <a:lnSpc>
                          <a:spcPct val="107000"/>
                        </a:lnSpc>
                        <a:spcAft>
                          <a:spcPts val="0"/>
                        </a:spcAft>
                      </a:pPr>
                      <a:r>
                        <a:rPr lang="en-ZA" sz="2400" b="1" dirty="0">
                          <a:effectLst/>
                          <a:latin typeface="Century Gothic" panose="020B0502020202020204" pitchFamily="34" charset="0"/>
                          <a:ea typeface="Calibri" panose="020F0502020204030204" pitchFamily="34" charset="0"/>
                          <a:cs typeface="Times New Roman" panose="02020603050405020304" pitchFamily="18" charset="0"/>
                        </a:rPr>
                        <a:t>10</a:t>
                      </a:r>
                      <a:r>
                        <a:rPr lang="en-ZA" sz="2400" b="1" baseline="30000" dirty="0">
                          <a:effectLst/>
                          <a:latin typeface="Century Gothic" panose="020B0502020202020204" pitchFamily="34" charset="0"/>
                          <a:ea typeface="Calibri" panose="020F0502020204030204" pitchFamily="34" charset="0"/>
                          <a:cs typeface="Times New Roman" panose="02020603050405020304" pitchFamily="18" charset="0"/>
                        </a:rPr>
                        <a:t>th</a:t>
                      </a:r>
                      <a:r>
                        <a:rPr lang="en-ZA" sz="2400" b="1" dirty="0">
                          <a:effectLst/>
                          <a:latin typeface="Century Gothic" panose="020B0502020202020204" pitchFamily="34" charset="0"/>
                          <a:ea typeface="Calibri" panose="020F0502020204030204" pitchFamily="34" charset="0"/>
                          <a:cs typeface="Times New Roman" panose="02020603050405020304" pitchFamily="18" charset="0"/>
                        </a:rPr>
                        <a:t> August 2018: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0"/>
                        </a:spcAft>
                      </a:pPr>
                      <a:r>
                        <a:rPr lang="en-ZA" sz="2400" b="1" dirty="0">
                          <a:effectLst/>
                          <a:latin typeface="Century Gothic" panose="020B0502020202020204" pitchFamily="34" charset="0"/>
                          <a:ea typeface="Calibri" panose="020F0502020204030204" pitchFamily="34" charset="0"/>
                          <a:cs typeface="Times New Roman" panose="02020603050405020304" pitchFamily="18" charset="0"/>
                        </a:rPr>
                        <a:t>First draft APP due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2800" b="1" dirty="0">
                          <a:solidFill>
                            <a:srgbClr val="0000FF"/>
                          </a:solidFill>
                          <a:effectLst/>
                          <a:latin typeface="Century Gothic" panose="020B0502020202020204" pitchFamily="34" charset="0"/>
                          <a:ea typeface="Calibri" panose="020F0502020204030204" pitchFamily="34" charset="0"/>
                          <a:cs typeface="Arial" panose="020B0604020202020204" pitchFamily="34" charset="0"/>
                        </a:rPr>
                        <a:t>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1155355">
                <a:tc vMerge="1">
                  <a:txBody>
                    <a:bodyPr/>
                    <a:lstStyle/>
                    <a:p>
                      <a:endParaRPr lang="en-ZA"/>
                    </a:p>
                  </a:txBody>
                  <a:tcPr/>
                </a:tc>
                <a:tc>
                  <a:txBody>
                    <a:bodyPr/>
                    <a:lstStyle/>
                    <a:p>
                      <a:pPr>
                        <a:lnSpc>
                          <a:spcPct val="107000"/>
                        </a:lnSpc>
                        <a:spcAft>
                          <a:spcPts val="0"/>
                        </a:spcAft>
                      </a:pPr>
                      <a:r>
                        <a:rPr lang="en-ZA" sz="2400" b="1">
                          <a:effectLst/>
                          <a:latin typeface="Century Gothic" panose="020B0502020202020204" pitchFamily="34" charset="0"/>
                          <a:ea typeface="Calibri" panose="020F0502020204030204" pitchFamily="34" charset="0"/>
                          <a:cs typeface="Times New Roman" panose="02020603050405020304" pitchFamily="18" charset="0"/>
                        </a:rPr>
                        <a:t>9</a:t>
                      </a:r>
                      <a:r>
                        <a:rPr lang="en-ZA" sz="2400" b="1" baseline="30000">
                          <a:effectLst/>
                          <a:latin typeface="Century Gothic" panose="020B0502020202020204" pitchFamily="34" charset="0"/>
                          <a:ea typeface="Calibri" panose="020F0502020204030204" pitchFamily="34" charset="0"/>
                          <a:cs typeface="Times New Roman" panose="02020603050405020304" pitchFamily="18" charset="0"/>
                        </a:rPr>
                        <a:t>th</a:t>
                      </a:r>
                      <a:r>
                        <a:rPr lang="en-ZA" sz="2400" b="1">
                          <a:effectLst/>
                          <a:latin typeface="Century Gothic" panose="020B0502020202020204" pitchFamily="34" charset="0"/>
                          <a:ea typeface="Calibri" panose="020F0502020204030204" pitchFamily="34" charset="0"/>
                          <a:cs typeface="Times New Roman" panose="02020603050405020304" pitchFamily="18" charset="0"/>
                        </a:rPr>
                        <a:t> November 2018:	</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0"/>
                        </a:spcAft>
                      </a:pPr>
                      <a:r>
                        <a:rPr lang="en-ZA" sz="2400" b="1" dirty="0">
                          <a:effectLst/>
                          <a:latin typeface="Century Gothic" panose="020B0502020202020204" pitchFamily="34" charset="0"/>
                          <a:ea typeface="Calibri" panose="020F0502020204030204" pitchFamily="34" charset="0"/>
                          <a:cs typeface="Times New Roman" panose="02020603050405020304" pitchFamily="18" charset="0"/>
                        </a:rPr>
                        <a:t>Second draft APP due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2800" b="1" dirty="0">
                          <a:solidFill>
                            <a:srgbClr val="0000FF"/>
                          </a:solidFill>
                          <a:effectLst/>
                          <a:latin typeface="Century Gothic" panose="020B0502020202020204" pitchFamily="34" charset="0"/>
                          <a:ea typeface="Calibri" panose="020F0502020204030204" pitchFamily="34" charset="0"/>
                          <a:cs typeface="Arial" panose="020B0604020202020204" pitchFamily="34" charset="0"/>
                        </a:rPr>
                        <a:t>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715997">
                <a:tc vMerge="1">
                  <a:txBody>
                    <a:bodyPr/>
                    <a:lstStyle/>
                    <a:p>
                      <a:endParaRPr lang="en-ZA"/>
                    </a:p>
                  </a:txBody>
                  <a:tcPr/>
                </a:tc>
                <a:tc>
                  <a:txBody>
                    <a:bodyPr/>
                    <a:lstStyle/>
                    <a:p>
                      <a:pPr>
                        <a:lnSpc>
                          <a:spcPct val="107000"/>
                        </a:lnSpc>
                        <a:spcAft>
                          <a:spcPts val="0"/>
                        </a:spcAft>
                      </a:pPr>
                      <a:r>
                        <a:rPr lang="en-ZA" sz="2400" b="1" baseline="30000">
                          <a:effectLst/>
                          <a:latin typeface="Century Gothic" panose="020B0502020202020204" pitchFamily="34" charset="0"/>
                          <a:ea typeface="Calibri" panose="020F0502020204030204" pitchFamily="34" charset="0"/>
                          <a:cs typeface="Times New Roman" panose="02020603050405020304" pitchFamily="18" charset="0"/>
                        </a:rPr>
                        <a:t>11th</a:t>
                      </a:r>
                      <a:r>
                        <a:rPr lang="en-ZA" sz="2400" b="1">
                          <a:effectLst/>
                          <a:latin typeface="Century Gothic" panose="020B0502020202020204" pitchFamily="34" charset="0"/>
                          <a:ea typeface="Calibri" panose="020F0502020204030204" pitchFamily="34" charset="0"/>
                          <a:cs typeface="Times New Roman" panose="02020603050405020304" pitchFamily="18" charset="0"/>
                        </a:rPr>
                        <a:t> February 2019:</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0"/>
                        </a:spcAft>
                      </a:pPr>
                      <a:r>
                        <a:rPr lang="en-ZA" sz="2400" b="1" dirty="0">
                          <a:effectLst/>
                          <a:latin typeface="Century Gothic" panose="020B0502020202020204" pitchFamily="34" charset="0"/>
                          <a:ea typeface="Calibri" panose="020F0502020204030204" pitchFamily="34" charset="0"/>
                          <a:cs typeface="Times New Roman" panose="02020603050405020304" pitchFamily="18" charset="0"/>
                        </a:rPr>
                        <a:t>Third draft APP due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bl>
          </a:graphicData>
        </a:graphic>
      </p:graphicFrame>
      <p:pic>
        <p:nvPicPr>
          <p:cNvPr id="2050" name="Picture 1" descr="Image result for dont forget to pla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b="-43"/>
          <a:stretch>
            <a:fillRect/>
          </a:stretch>
        </p:blipFill>
        <p:spPr bwMode="auto">
          <a:xfrm>
            <a:off x="554938" y="1281113"/>
            <a:ext cx="3999243" cy="4070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0313"/>
            <a:ext cx="9144000" cy="909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Picture 2" descr="http://www.kznonline.gov.za/images/stories/downloads/Logos/Coat_of_Arms-zul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773738"/>
            <a:ext cx="1370013" cy="103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Content Placeholder 2"/>
          <p:cNvSpPr>
            <a:spLocks noGrp="1"/>
          </p:cNvSpPr>
          <p:nvPr>
            <p:ph idx="1"/>
          </p:nvPr>
        </p:nvSpPr>
        <p:spPr>
          <a:xfrm>
            <a:off x="215516" y="790446"/>
            <a:ext cx="8676964" cy="6023104"/>
          </a:xfrm>
          <a:solidFill>
            <a:schemeClr val="bg1"/>
          </a:solidFill>
        </p:spPr>
        <p:txBody>
          <a:bodyPr/>
          <a:lstStyle/>
          <a:p>
            <a:pPr algn="just">
              <a:defRPr/>
            </a:pPr>
            <a:r>
              <a:rPr lang="en-ZA" sz="2400" dirty="0" smtClean="0">
                <a:latin typeface="Calibri" panose="020F0502020204030204" pitchFamily="34" charset="0"/>
              </a:rPr>
              <a:t>Programme </a:t>
            </a:r>
            <a:r>
              <a:rPr lang="en-ZA" sz="2400" dirty="0">
                <a:latin typeface="Calibri" panose="020F0502020204030204" pitchFamily="34" charset="0"/>
              </a:rPr>
              <a:t>Implementation Planning is currently a pilot standard for MPAT and KZN is not doing well.  </a:t>
            </a:r>
          </a:p>
          <a:p>
            <a:pPr algn="just">
              <a:defRPr/>
            </a:pPr>
            <a:r>
              <a:rPr lang="en-ZA" sz="2400" dirty="0">
                <a:latin typeface="Calibri" panose="020F0502020204030204" pitchFamily="34" charset="0"/>
              </a:rPr>
              <a:t>Whilst the Guidelines are undergoing refinement, some best practice and sound tools are suggested in the guidelines that could enhance our programme design, as well as monitoring and evaluation of our programmes.</a:t>
            </a:r>
          </a:p>
          <a:p>
            <a:pPr algn="just">
              <a:defRPr/>
            </a:pPr>
            <a:r>
              <a:rPr lang="en-ZA" sz="2400" dirty="0">
                <a:latin typeface="Calibri" panose="020F0502020204030204" pitchFamily="34" charset="0"/>
              </a:rPr>
              <a:t>Some of the generic challenges observed during the MPAT process include the following:</a:t>
            </a:r>
          </a:p>
          <a:p>
            <a:pPr lvl="1" algn="just">
              <a:buFont typeface="Courier New" panose="02070309020205020404" pitchFamily="49" charset="0"/>
              <a:buChar char="o"/>
              <a:defRPr/>
            </a:pPr>
            <a:r>
              <a:rPr lang="en-ZA" sz="2000" dirty="0">
                <a:latin typeface="Calibri" panose="020F0502020204030204" pitchFamily="34" charset="0"/>
              </a:rPr>
              <a:t>•	Departments are using their annual </a:t>
            </a:r>
            <a:r>
              <a:rPr lang="en-ZA" sz="2000" dirty="0" smtClean="0">
                <a:latin typeface="Calibri" panose="020F0502020204030204" pitchFamily="34" charset="0"/>
              </a:rPr>
              <a:t>performance </a:t>
            </a:r>
            <a:r>
              <a:rPr lang="en-ZA" sz="2000" dirty="0">
                <a:latin typeface="Calibri" panose="020F0502020204030204" pitchFamily="34" charset="0"/>
              </a:rPr>
              <a:t>plans as evidence, which is not the same as a programme implementation plan.</a:t>
            </a:r>
          </a:p>
          <a:p>
            <a:pPr lvl="1" algn="just">
              <a:buFont typeface="Courier New" panose="02070309020205020404" pitchFamily="49" charset="0"/>
              <a:buChar char="o"/>
              <a:defRPr/>
            </a:pPr>
            <a:r>
              <a:rPr lang="en-ZA" sz="2000" dirty="0">
                <a:latin typeface="Calibri" panose="020F0502020204030204" pitchFamily="34" charset="0"/>
              </a:rPr>
              <a:t>•	Poor diagnostics and/or not outlining cost benefit analysis (financial and/or nonfinancial) and option analysis motivation.</a:t>
            </a:r>
          </a:p>
          <a:p>
            <a:pPr lvl="1" algn="just">
              <a:buFont typeface="Courier New" panose="02070309020205020404" pitchFamily="49" charset="0"/>
              <a:buChar char="o"/>
              <a:defRPr/>
            </a:pPr>
            <a:r>
              <a:rPr lang="en-ZA" sz="2000" dirty="0">
                <a:latin typeface="Calibri" panose="020F0502020204030204" pitchFamily="34" charset="0"/>
              </a:rPr>
              <a:t>•	“Theory of Change” not clearly articulated and/or mapped</a:t>
            </a:r>
          </a:p>
          <a:p>
            <a:pPr lvl="1" algn="just">
              <a:buFont typeface="Courier New" panose="02070309020205020404" pitchFamily="49" charset="0"/>
              <a:buChar char="o"/>
              <a:defRPr/>
            </a:pPr>
            <a:r>
              <a:rPr lang="en-ZA" sz="2000" dirty="0">
                <a:latin typeface="Calibri" panose="020F0502020204030204" pitchFamily="34" charset="0"/>
              </a:rPr>
              <a:t>•	Risk Management not addressed.</a:t>
            </a:r>
          </a:p>
          <a:p>
            <a:pPr lvl="1" algn="just">
              <a:buFont typeface="Courier New" panose="02070309020205020404" pitchFamily="49" charset="0"/>
              <a:buChar char="o"/>
              <a:defRPr/>
            </a:pPr>
            <a:r>
              <a:rPr lang="en-ZA" sz="2000" dirty="0">
                <a:latin typeface="Calibri" panose="020F0502020204030204" pitchFamily="34" charset="0"/>
              </a:rPr>
              <a:t>•	Budget over the MTEF not indicated.</a:t>
            </a:r>
          </a:p>
          <a:p>
            <a:pPr lvl="1" algn="just">
              <a:buFont typeface="Courier New" panose="02070309020205020404" pitchFamily="49" charset="0"/>
              <a:buChar char="o"/>
              <a:defRPr/>
            </a:pPr>
            <a:r>
              <a:rPr lang="en-ZA" sz="2000" dirty="0">
                <a:latin typeface="Calibri" panose="020F0502020204030204" pitchFamily="34" charset="0"/>
              </a:rPr>
              <a:t>•	Poor or no lifecycle monitoring and evaluation plan</a:t>
            </a:r>
            <a:r>
              <a:rPr lang="en-ZA" sz="2000" dirty="0" smtClean="0">
                <a:latin typeface="Calibri" panose="020F0502020204030204" pitchFamily="34" charset="0"/>
              </a:rPr>
              <a:t>.</a:t>
            </a:r>
            <a:endParaRPr lang="en-ZA" sz="2000" dirty="0">
              <a:latin typeface="Calibri" panose="020F0502020204030204" pitchFamily="34" charset="0"/>
            </a:endParaRPr>
          </a:p>
        </p:txBody>
      </p:sp>
      <p:sp>
        <p:nvSpPr>
          <p:cNvPr id="7" name="Rounded Rectangle 6"/>
          <p:cNvSpPr/>
          <p:nvPr/>
        </p:nvSpPr>
        <p:spPr>
          <a:xfrm>
            <a:off x="215516" y="182562"/>
            <a:ext cx="8676964" cy="57626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sz="4000" b="1" dirty="0" smtClean="0">
                <a:solidFill>
                  <a:schemeClr val="bg1"/>
                </a:solidFill>
                <a:latin typeface="Calibri" panose="020F0502020204030204" pitchFamily="34" charset="0"/>
              </a:rPr>
              <a:t>Programme Implementation Planning </a:t>
            </a:r>
            <a:endParaRPr lang="en-ZA" sz="4000" b="1" dirty="0">
              <a:solidFill>
                <a:schemeClr val="bg1"/>
              </a:solidFill>
              <a:latin typeface="Calibri" panose="020F0502020204030204" pitchFamily="34" charset="0"/>
            </a:endParaRPr>
          </a:p>
        </p:txBody>
      </p:sp>
      <p:sp>
        <p:nvSpPr>
          <p:cNvPr id="1843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47361CB-13B1-449F-B87C-D38BFA1C40A5}" type="slidenum">
              <a:rPr lang="en-US" altLang="en-US" sz="1400" smtClean="0"/>
              <a:pPr>
                <a:spcBef>
                  <a:spcPct val="0"/>
                </a:spcBef>
                <a:buFontTx/>
                <a:buNone/>
              </a:pPr>
              <a:t>8</a:t>
            </a:fld>
            <a:endParaRPr lang="en-US" altLang="en-US" sz="1400" smtClean="0"/>
          </a:p>
        </p:txBody>
      </p:sp>
    </p:spTree>
    <p:extLst>
      <p:ext uri="{BB962C8B-B14F-4D97-AF65-F5344CB8AC3E}">
        <p14:creationId xmlns:p14="http://schemas.microsoft.com/office/powerpoint/2010/main" val="2007191532"/>
      </p:ext>
    </p:extLst>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0313"/>
            <a:ext cx="9144000" cy="909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Picture 2" descr="http://www.kznonline.gov.za/images/stories/downloads/Logos/Coat_of_Arms-zul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5773738"/>
            <a:ext cx="1370013" cy="103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Content Placeholder 2"/>
          <p:cNvSpPr>
            <a:spLocks noGrp="1"/>
          </p:cNvSpPr>
          <p:nvPr>
            <p:ph idx="1"/>
          </p:nvPr>
        </p:nvSpPr>
        <p:spPr>
          <a:xfrm>
            <a:off x="215516" y="877888"/>
            <a:ext cx="8676964" cy="4895850"/>
          </a:xfrm>
          <a:solidFill>
            <a:schemeClr val="bg1"/>
          </a:solidFill>
        </p:spPr>
        <p:txBody>
          <a:bodyPr/>
          <a:lstStyle/>
          <a:p>
            <a:pPr algn="just">
              <a:defRPr/>
            </a:pPr>
            <a:r>
              <a:rPr lang="en-ZA" sz="2400" dirty="0" smtClean="0">
                <a:latin typeface="Calibri" panose="020F0502020204030204" pitchFamily="34" charset="0"/>
              </a:rPr>
              <a:t>Whilst </a:t>
            </a:r>
            <a:r>
              <a:rPr lang="en-ZA" sz="2400" dirty="0">
                <a:latin typeface="Calibri" panose="020F0502020204030204" pitchFamily="34" charset="0"/>
              </a:rPr>
              <a:t>we have engaged the DPME on the refinements, we are negotiating the standard and hope to get feedback in due course.  In the mean time we encourage all involved in the planning, design, implementation and monitoring of evaluation of programmes to familiarise themselves with the guidelines (DPME Guideline 2.2.3 Guideline for the planning implementation programmes  Created 30 July  2013 Updated 19 September 2014). </a:t>
            </a:r>
          </a:p>
          <a:p>
            <a:pPr algn="just">
              <a:defRPr/>
            </a:pPr>
            <a:r>
              <a:rPr lang="en-ZA" sz="2400" dirty="0">
                <a:latin typeface="Calibri" panose="020F0502020204030204" pitchFamily="34" charset="0"/>
              </a:rPr>
              <a:t> These can be obtained from the DPME website under the Evaluations </a:t>
            </a:r>
            <a:r>
              <a:rPr lang="en-ZA" sz="2400" dirty="0" smtClean="0">
                <a:latin typeface="Calibri" panose="020F0502020204030204" pitchFamily="34" charset="0"/>
              </a:rPr>
              <a:t>Repository:</a:t>
            </a:r>
          </a:p>
          <a:p>
            <a:pPr algn="just">
              <a:defRPr/>
            </a:pPr>
            <a:r>
              <a:rPr lang="en-ZA" sz="2400" u="sng" dirty="0">
                <a:hlinkClick r:id="rId4"/>
              </a:rPr>
              <a:t>https://evaluations.dpme.gov.za/images/gallery/Guideline%202.2.3%20Implementation%20%20Programmes%2013%2007%2030.pdf</a:t>
            </a:r>
            <a:endParaRPr lang="en-ZA" sz="2400" dirty="0"/>
          </a:p>
          <a:p>
            <a:pPr algn="just">
              <a:defRPr/>
            </a:pPr>
            <a:endParaRPr lang="en-ZA" sz="2400" dirty="0">
              <a:latin typeface="Calibri" panose="020F0502020204030204" pitchFamily="34" charset="0"/>
            </a:endParaRPr>
          </a:p>
        </p:txBody>
      </p:sp>
      <p:sp>
        <p:nvSpPr>
          <p:cNvPr id="7" name="Rounded Rectangle 6"/>
          <p:cNvSpPr/>
          <p:nvPr/>
        </p:nvSpPr>
        <p:spPr>
          <a:xfrm>
            <a:off x="215516" y="182562"/>
            <a:ext cx="8676964" cy="57626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ZA" sz="4000" b="1" dirty="0" smtClean="0">
                <a:solidFill>
                  <a:schemeClr val="bg1"/>
                </a:solidFill>
                <a:latin typeface="Calibri" panose="020F0502020204030204" pitchFamily="34" charset="0"/>
              </a:rPr>
              <a:t>Programme Implementation Planning </a:t>
            </a:r>
            <a:endParaRPr lang="en-ZA" sz="4000" b="1" dirty="0">
              <a:solidFill>
                <a:schemeClr val="bg1"/>
              </a:solidFill>
              <a:latin typeface="Calibri" panose="020F0502020204030204" pitchFamily="34" charset="0"/>
            </a:endParaRPr>
          </a:p>
        </p:txBody>
      </p:sp>
      <p:sp>
        <p:nvSpPr>
          <p:cNvPr id="1843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47361CB-13B1-449F-B87C-D38BFA1C40A5}" type="slidenum">
              <a:rPr lang="en-US" altLang="en-US" sz="1400" smtClean="0"/>
              <a:pPr>
                <a:spcBef>
                  <a:spcPct val="0"/>
                </a:spcBef>
                <a:buFontTx/>
                <a:buNone/>
              </a:pPr>
              <a:t>9</a:t>
            </a:fld>
            <a:endParaRPr lang="en-US" altLang="en-US" sz="1400" smtClean="0"/>
          </a:p>
        </p:txBody>
      </p:sp>
      <p:sp>
        <p:nvSpPr>
          <p:cNvPr id="18440" name="Rectangle 1"/>
          <p:cNvSpPr>
            <a:spLocks noChangeArrowheads="1"/>
          </p:cNvSpPr>
          <p:nvPr/>
        </p:nvSpPr>
        <p:spPr bwMode="auto">
          <a:xfrm>
            <a:off x="107950" y="6453188"/>
            <a:ext cx="914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900" b="1" i="1">
                <a:solidFill>
                  <a:srgbClr val="008000"/>
                </a:solidFill>
                <a:latin typeface="Verdana" panose="020B0604030504040204" pitchFamily="34" charset="0"/>
              </a:rPr>
              <a:t>To be the centre of governance, providing leadership towards achieving Vision 2035</a:t>
            </a:r>
            <a:r>
              <a:rPr lang="en-US" altLang="en-US" sz="900" b="1" i="1" baseline="30000">
                <a:solidFill>
                  <a:srgbClr val="008000"/>
                </a:solidFill>
                <a:latin typeface="Verdana" panose="020B0604030504040204" pitchFamily="34" charset="0"/>
              </a:rPr>
              <a:t>.</a:t>
            </a:r>
            <a:endParaRPr lang="en-ZA" altLang="en-US" sz="900">
              <a:solidFill>
                <a:srgbClr val="008000"/>
              </a:solidFill>
              <a:latin typeface="Verdana" panose="020B0604030504040204" pitchFamily="34" charset="0"/>
            </a:endParaRPr>
          </a:p>
          <a:p>
            <a:pPr algn="ctr" eaLnBrk="1" hangingPunct="1">
              <a:spcBef>
                <a:spcPct val="0"/>
              </a:spcBef>
              <a:buFontTx/>
              <a:buNone/>
            </a:pPr>
            <a:endParaRPr lang="en-ZA" altLang="en-US" sz="900">
              <a:solidFill>
                <a:srgbClr val="008000"/>
              </a:solidFill>
              <a:latin typeface="Verdana" panose="020B0604030504040204" pitchFamily="34" charset="0"/>
            </a:endParaRPr>
          </a:p>
        </p:txBody>
      </p:sp>
    </p:spTree>
    <p:extLst>
      <p:ext uri="{BB962C8B-B14F-4D97-AF65-F5344CB8AC3E}">
        <p14:creationId xmlns:p14="http://schemas.microsoft.com/office/powerpoint/2010/main" val="592347666"/>
      </p:ext>
    </p:extLst>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EF276BC94CD446B8E96DCD1B152BAF" ma:contentTypeVersion="1" ma:contentTypeDescription="Create a new document." ma:contentTypeScope="" ma:versionID="91fbb4a8bb66bf3ef74b5574e6573b03">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5DCAC28-68D6-4402-B5CB-C995BA2F70BB}"/>
</file>

<file path=customXml/itemProps2.xml><?xml version="1.0" encoding="utf-8"?>
<ds:datastoreItem xmlns:ds="http://schemas.openxmlformats.org/officeDocument/2006/customXml" ds:itemID="{478CB178-E203-418F-937F-67A6FE2E1C31}"/>
</file>

<file path=customXml/itemProps3.xml><?xml version="1.0" encoding="utf-8"?>
<ds:datastoreItem xmlns:ds="http://schemas.openxmlformats.org/officeDocument/2006/customXml" ds:itemID="{D5A9DC40-21D8-4AED-942B-B313C11E7546}"/>
</file>

<file path=docProps/app.xml><?xml version="1.0" encoding="utf-8"?>
<Properties xmlns="http://schemas.openxmlformats.org/officeDocument/2006/extended-properties" xmlns:vt="http://schemas.openxmlformats.org/officeDocument/2006/docPropsVTypes">
  <Template/>
  <TotalTime>16817</TotalTime>
  <Words>754</Words>
  <Application>Microsoft Office PowerPoint</Application>
  <PresentationFormat>On-screen Show (4:3)</PresentationFormat>
  <Paragraphs>179</Paragraphs>
  <Slides>10</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Calibri</vt:lpstr>
      <vt:lpstr>Century Gothic</vt:lpstr>
      <vt:lpstr>Courier New</vt:lpstr>
      <vt:lpstr>Tahoma</vt:lpstr>
      <vt:lpstr>Times New Roman</vt:lpstr>
      <vt:lpstr>Verdana</vt:lpstr>
      <vt:lpstr>2_Default Design</vt:lpstr>
      <vt:lpstr>Office Theme</vt:lpstr>
      <vt:lpstr>   STRATEGIC PLANNING CALENDAR FOR 2018/19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Ballito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Mariette du Plessis</dc:creator>
  <cp:lastModifiedBy>JEREMY UPFOLD</cp:lastModifiedBy>
  <cp:revision>643</cp:revision>
  <cp:lastPrinted>2016-02-16T11:34:45Z</cp:lastPrinted>
  <dcterms:created xsi:type="dcterms:W3CDTF">2009-01-08T09:47:47Z</dcterms:created>
  <dcterms:modified xsi:type="dcterms:W3CDTF">2018-06-06T11:08:27Z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0x010100ECEF276BC94CD446B8E96DCD1B152BAF</vt:lpwstr>
  </property>
</Properties>
</file>